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56" r:id="rId2"/>
    <p:sldId id="266" r:id="rId3"/>
    <p:sldId id="265" r:id="rId4"/>
    <p:sldId id="258" r:id="rId5"/>
    <p:sldId id="257" r:id="rId6"/>
    <p:sldId id="267" r:id="rId7"/>
    <p:sldId id="268" r:id="rId8"/>
    <p:sldId id="260" r:id="rId9"/>
    <p:sldId id="259" r:id="rId10"/>
    <p:sldId id="271" r:id="rId11"/>
    <p:sldId id="269" r:id="rId12"/>
    <p:sldId id="261" r:id="rId13"/>
    <p:sldId id="262" r:id="rId14"/>
    <p:sldId id="270" r:id="rId15"/>
    <p:sldId id="272" r:id="rId16"/>
    <p:sldId id="273" r:id="rId17"/>
    <p:sldId id="274" r:id="rId18"/>
    <p:sldId id="263" r:id="rId19"/>
    <p:sldId id="264" r:id="rId20"/>
  </p:sldIdLst>
  <p:sldSz cx="18288000" cy="10287000"/>
  <p:notesSz cx="6858000" cy="9144000"/>
  <p:embeddedFontLst>
    <p:embeddedFont>
      <p:font typeface="Poppins" panose="00000500000000000000" pitchFamily="2" charset="0"/>
      <p:regular r:id="rId22"/>
      <p:bold r:id="rId23"/>
      <p:italic r:id="rId24"/>
      <p:boldItalic r:id="rId25"/>
    </p:embeddedFont>
    <p:embeddedFont>
      <p:font typeface="Poppins Bold" panose="00000800000000000000"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1C42"/>
    <a:srgbClr val="3DCA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22" autoAdjust="0"/>
  </p:normalViewPr>
  <p:slideViewPr>
    <p:cSldViewPr>
      <p:cViewPr varScale="1">
        <p:scale>
          <a:sx n="52" d="100"/>
          <a:sy n="52" d="100"/>
        </p:scale>
        <p:origin x="874"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g>
</file>

<file path=ppt/media/image12.png>
</file>

<file path=ppt/media/image13.svg>
</file>

<file path=ppt/media/image14.png>
</file>

<file path=ppt/media/image15.png>
</file>

<file path=ppt/media/image16.pn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EB4D9D-4A81-4F19-B2E3-F7196C058C04}" type="datetimeFigureOut">
              <a:rPr lang="en-IN" smtClean="0"/>
              <a:t>19-02-2024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39145E-F2D9-490F-9E10-435EC4C04C31}" type="slidenum">
              <a:rPr lang="en-IN" smtClean="0"/>
              <a:t>‹#›</a:t>
            </a:fld>
            <a:endParaRPr lang="en-IN"/>
          </a:p>
        </p:txBody>
      </p:sp>
    </p:spTree>
    <p:extLst>
      <p:ext uri="{BB962C8B-B14F-4D97-AF65-F5344CB8AC3E}">
        <p14:creationId xmlns:p14="http://schemas.microsoft.com/office/powerpoint/2010/main" val="715687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F39145E-F2D9-490F-9E10-435EC4C04C31}" type="slidenum">
              <a:rPr lang="en-IN" smtClean="0"/>
              <a:t>16</a:t>
            </a:fld>
            <a:endParaRPr lang="en-IN"/>
          </a:p>
        </p:txBody>
      </p:sp>
    </p:spTree>
    <p:extLst>
      <p:ext uri="{BB962C8B-B14F-4D97-AF65-F5344CB8AC3E}">
        <p14:creationId xmlns:p14="http://schemas.microsoft.com/office/powerpoint/2010/main" val="1338633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2/19/2024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2" name="Freeform 2"/>
          <p:cNvSpPr/>
          <p:nvPr/>
        </p:nvSpPr>
        <p:spPr>
          <a:xfrm>
            <a:off x="10853278" y="2615657"/>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243554" y="-1718684"/>
            <a:ext cx="5643741" cy="4114800"/>
          </a:xfrm>
          <a:custGeom>
            <a:avLst/>
            <a:gdLst/>
            <a:ahLst/>
            <a:cxnLst/>
            <a:rect l="l" t="t" r="r" b="b"/>
            <a:pathLst>
              <a:path w="5643741" h="4114800">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676400" y="2247900"/>
            <a:ext cx="10515600" cy="4522007"/>
          </a:xfrm>
          <a:prstGeom prst="rect">
            <a:avLst/>
          </a:prstGeom>
        </p:spPr>
        <p:txBody>
          <a:bodyPr wrap="square" lIns="0" tIns="0" rIns="0" bIns="0" rtlCol="0" anchor="t">
            <a:spAutoFit/>
          </a:bodyPr>
          <a:lstStyle/>
          <a:p>
            <a:pPr>
              <a:lnSpc>
                <a:spcPts val="8960"/>
              </a:lnSpc>
            </a:pPr>
            <a:r>
              <a:rPr lang="en-US" sz="4400" spc="-108" dirty="0">
                <a:solidFill>
                  <a:schemeClr val="bg2"/>
                </a:solidFill>
                <a:latin typeface="Poppins Bold"/>
              </a:rPr>
              <a:t>ENABLING RESILIENT EMERGENCY COMMUNICATION:</a:t>
            </a:r>
          </a:p>
          <a:p>
            <a:pPr>
              <a:lnSpc>
                <a:spcPts val="8960"/>
              </a:lnSpc>
            </a:pPr>
            <a:r>
              <a:rPr lang="en-US" sz="5400" spc="-108" dirty="0">
                <a:solidFill>
                  <a:srgbClr val="FFFFFF"/>
                </a:solidFill>
                <a:latin typeface="Poppins Bold"/>
              </a:rPr>
              <a:t>MANET-BASED SYSTEM FOR NATURAL DISASTERS</a:t>
            </a:r>
          </a:p>
        </p:txBody>
      </p:sp>
      <p:sp>
        <p:nvSpPr>
          <p:cNvPr id="8" name="TextBox 4">
            <a:extLst>
              <a:ext uri="{FF2B5EF4-FFF2-40B4-BE49-F238E27FC236}">
                <a16:creationId xmlns:a16="http://schemas.microsoft.com/office/drawing/2014/main" id="{ED2D2135-D11F-2F0E-2240-145AAA08E6C1}"/>
              </a:ext>
            </a:extLst>
          </p:cNvPr>
          <p:cNvSpPr txBox="1"/>
          <p:nvPr/>
        </p:nvSpPr>
        <p:spPr>
          <a:xfrm>
            <a:off x="1691390" y="6362700"/>
            <a:ext cx="10515600" cy="951799"/>
          </a:xfrm>
          <a:prstGeom prst="rect">
            <a:avLst/>
          </a:prstGeom>
        </p:spPr>
        <p:txBody>
          <a:bodyPr wrap="square" lIns="0" tIns="0" rIns="0" bIns="0" rtlCol="0" anchor="t">
            <a:spAutoFit/>
          </a:bodyPr>
          <a:lstStyle/>
          <a:p>
            <a:pPr>
              <a:lnSpc>
                <a:spcPts val="8960"/>
              </a:lnSpc>
            </a:pPr>
            <a:r>
              <a:rPr lang="en-US" sz="2400" spc="-108" dirty="0">
                <a:solidFill>
                  <a:srgbClr val="3DCAB1"/>
                </a:solidFill>
                <a:latin typeface="Poppins Bold"/>
              </a:rPr>
              <a:t>GROUP 10</a:t>
            </a:r>
          </a:p>
        </p:txBody>
      </p:sp>
      <p:sp>
        <p:nvSpPr>
          <p:cNvPr id="10" name="TextBox 9">
            <a:extLst>
              <a:ext uri="{FF2B5EF4-FFF2-40B4-BE49-F238E27FC236}">
                <a16:creationId xmlns:a16="http://schemas.microsoft.com/office/drawing/2014/main" id="{FDB04929-BD95-408B-877E-8954203A314B}"/>
              </a:ext>
            </a:extLst>
          </p:cNvPr>
          <p:cNvSpPr txBox="1"/>
          <p:nvPr/>
        </p:nvSpPr>
        <p:spPr>
          <a:xfrm>
            <a:off x="5562600" y="9563100"/>
            <a:ext cx="7162800" cy="523220"/>
          </a:xfrm>
          <a:prstGeom prst="rect">
            <a:avLst/>
          </a:prstGeom>
          <a:noFill/>
        </p:spPr>
        <p:txBody>
          <a:bodyPr wrap="square">
            <a:spAutoFit/>
          </a:bodyPr>
          <a:lstStyle/>
          <a:p>
            <a:pPr algn="ctr"/>
            <a:r>
              <a:rPr lang="en-IN" sz="1400" dirty="0">
                <a:solidFill>
                  <a:srgbClr val="3DCAB1"/>
                </a:solidFill>
                <a:latin typeface="Poppins" panose="00000500000000000000" pitchFamily="2" charset="0"/>
                <a:cs typeface="Poppins" panose="00000500000000000000" pitchFamily="2" charset="0"/>
              </a:rPr>
              <a:t>Department of Computer Science and Engineering, Amrita Vishwa Vidyapeetham(Amrita University), </a:t>
            </a:r>
            <a:r>
              <a:rPr lang="en-IN" sz="1400" dirty="0" err="1">
                <a:solidFill>
                  <a:srgbClr val="3DCAB1"/>
                </a:solidFill>
                <a:latin typeface="Poppins" panose="00000500000000000000" pitchFamily="2" charset="0"/>
                <a:cs typeface="Poppins" panose="00000500000000000000" pitchFamily="2" charset="0"/>
              </a:rPr>
              <a:t>Amritapuri</a:t>
            </a:r>
            <a:r>
              <a:rPr lang="en-IN" sz="1400" dirty="0">
                <a:solidFill>
                  <a:srgbClr val="3DCAB1"/>
                </a:solidFill>
                <a:latin typeface="Poppins" panose="00000500000000000000" pitchFamily="2" charset="0"/>
                <a:cs typeface="Poppins" panose="00000500000000000000" pitchFamily="2" charset="0"/>
              </a:rPr>
              <a:t> Campus, Kollam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AED4BD-D75C-8796-FF52-A6B87BBD2FA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75EEB3A-19EA-A8FE-473D-FE5797BE75C0}"/>
              </a:ext>
            </a:extLst>
          </p:cNvPr>
          <p:cNvGrpSpPr/>
          <p:nvPr/>
        </p:nvGrpSpPr>
        <p:grpSpPr>
          <a:xfrm>
            <a:off x="0" y="0"/>
            <a:ext cx="18288000" cy="2184879"/>
            <a:chOff x="0" y="0"/>
            <a:chExt cx="4816593" cy="1196899"/>
          </a:xfrm>
        </p:grpSpPr>
        <p:sp>
          <p:nvSpPr>
            <p:cNvPr id="3" name="Freeform 3">
              <a:extLst>
                <a:ext uri="{FF2B5EF4-FFF2-40B4-BE49-F238E27FC236}">
                  <a16:creationId xmlns:a16="http://schemas.microsoft.com/office/drawing/2014/main" id="{94A3CE2E-FFAB-3C77-DB3D-17D21D65EB2D}"/>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8EDD776-6CD2-2C6A-D668-805A5BB356B9}"/>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a:extLst>
              <a:ext uri="{FF2B5EF4-FFF2-40B4-BE49-F238E27FC236}">
                <a16:creationId xmlns:a16="http://schemas.microsoft.com/office/drawing/2014/main" id="{12426D2F-AF73-CCAF-12CE-6846ED5CA152}"/>
              </a:ext>
            </a:extLst>
          </p:cNvPr>
          <p:cNvSpPr txBox="1"/>
          <p:nvPr/>
        </p:nvSpPr>
        <p:spPr>
          <a:xfrm>
            <a:off x="658127" y="860212"/>
            <a:ext cx="1305306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MANET vs TRADITIONAL NETWORKS</a:t>
            </a:r>
          </a:p>
        </p:txBody>
      </p:sp>
      <p:grpSp>
        <p:nvGrpSpPr>
          <p:cNvPr id="9" name="Group 9">
            <a:extLst>
              <a:ext uri="{FF2B5EF4-FFF2-40B4-BE49-F238E27FC236}">
                <a16:creationId xmlns:a16="http://schemas.microsoft.com/office/drawing/2014/main" id="{C15C25C6-CEC1-C648-8E0F-5BE6F3D72DA9}"/>
              </a:ext>
            </a:extLst>
          </p:cNvPr>
          <p:cNvGrpSpPr/>
          <p:nvPr/>
        </p:nvGrpSpPr>
        <p:grpSpPr>
          <a:xfrm>
            <a:off x="0" y="1998544"/>
            <a:ext cx="6212838" cy="400204"/>
            <a:chOff x="0" y="0"/>
            <a:chExt cx="1636303" cy="76045"/>
          </a:xfrm>
        </p:grpSpPr>
        <p:sp>
          <p:nvSpPr>
            <p:cNvPr id="10" name="Freeform 10">
              <a:extLst>
                <a:ext uri="{FF2B5EF4-FFF2-40B4-BE49-F238E27FC236}">
                  <a16:creationId xmlns:a16="http://schemas.microsoft.com/office/drawing/2014/main" id="{9915BF08-5495-DFC5-7AB3-076D161799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E5F124C2-95DD-EB57-2132-6FE92221A7DC}"/>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ACC46A5A-B6EF-2065-64C1-D8DC2026FB84}"/>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8" name="Freeform 8">
            <a:extLst>
              <a:ext uri="{FF2B5EF4-FFF2-40B4-BE49-F238E27FC236}">
                <a16:creationId xmlns:a16="http://schemas.microsoft.com/office/drawing/2014/main" id="{4780D81D-FEB7-6E05-AC0F-55D0EFE51103}"/>
              </a:ext>
            </a:extLst>
          </p:cNvPr>
          <p:cNvSpPr/>
          <p:nvPr/>
        </p:nvSpPr>
        <p:spPr>
          <a:xfrm>
            <a:off x="15354340" y="-425275"/>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a:extLst>
              <a:ext uri="{FF2B5EF4-FFF2-40B4-BE49-F238E27FC236}">
                <a16:creationId xmlns:a16="http://schemas.microsoft.com/office/drawing/2014/main" id="{6A9D3BF5-6EB5-3A13-21AC-A2E07D84C6E2}"/>
              </a:ext>
            </a:extLst>
          </p:cNvPr>
          <p:cNvSpPr txBox="1"/>
          <p:nvPr/>
        </p:nvSpPr>
        <p:spPr>
          <a:xfrm>
            <a:off x="634003" y="3745946"/>
            <a:ext cx="11109421"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Mobile terminals connect to base stations via wireless access networks.</a:t>
            </a:r>
          </a:p>
          <a:p>
            <a:pPr marL="342900" indent="-342900">
              <a:lnSpc>
                <a:spcPts val="2880"/>
              </a:lnSpc>
              <a:buFont typeface="Arial" panose="020B0604020202020204" pitchFamily="34" charset="0"/>
              <a:buChar char="•"/>
            </a:pPr>
            <a:r>
              <a:rPr lang="en-US" sz="2200" dirty="0">
                <a:solidFill>
                  <a:srgbClr val="545454"/>
                </a:solidFill>
                <a:latin typeface="Poppins"/>
              </a:rPr>
              <a:t>Base stations are linked to wired backbone networks</a:t>
            </a:r>
          </a:p>
          <a:p>
            <a:pPr marL="342900" indent="-342900">
              <a:lnSpc>
                <a:spcPts val="2880"/>
              </a:lnSpc>
              <a:buFont typeface="Arial" panose="020B0604020202020204" pitchFamily="34" charset="0"/>
              <a:buChar char="•"/>
            </a:pPr>
            <a:r>
              <a:rPr lang="en-US" sz="2200" dirty="0">
                <a:solidFill>
                  <a:srgbClr val="545454"/>
                </a:solidFill>
                <a:latin typeface="Poppins"/>
              </a:rPr>
              <a:t>Damage to base stations or infrastructure disrupts communication.</a:t>
            </a:r>
          </a:p>
          <a:p>
            <a:pPr marL="342900" indent="-342900">
              <a:lnSpc>
                <a:spcPts val="2880"/>
              </a:lnSpc>
              <a:buFont typeface="Arial" panose="020B0604020202020204" pitchFamily="34" charset="0"/>
              <a:buChar char="•"/>
            </a:pPr>
            <a:r>
              <a:rPr lang="en-US" sz="2200" dirty="0">
                <a:solidFill>
                  <a:srgbClr val="545454"/>
                </a:solidFill>
                <a:latin typeface="Poppins"/>
              </a:rPr>
              <a:t>Traffic spikes and congestion hinder communication even without damage.</a:t>
            </a:r>
          </a:p>
          <a:p>
            <a:pPr marL="342900" indent="-342900">
              <a:lnSpc>
                <a:spcPts val="2880"/>
              </a:lnSpc>
              <a:buFont typeface="Arial" panose="020B0604020202020204" pitchFamily="34" charset="0"/>
              <a:buChar char="•"/>
            </a:pPr>
            <a:r>
              <a:rPr lang="en-US" sz="2200" dirty="0">
                <a:solidFill>
                  <a:srgbClr val="545454"/>
                </a:solidFill>
                <a:latin typeface="Poppins"/>
              </a:rPr>
              <a:t>Repairing infrastructure costly and time-consuming.</a:t>
            </a:r>
          </a:p>
        </p:txBody>
      </p:sp>
      <p:sp>
        <p:nvSpPr>
          <p:cNvPr id="5" name="TextBox 7">
            <a:extLst>
              <a:ext uri="{FF2B5EF4-FFF2-40B4-BE49-F238E27FC236}">
                <a16:creationId xmlns:a16="http://schemas.microsoft.com/office/drawing/2014/main" id="{B20911A9-921E-4DD0-0E77-9ED9CBAC45B5}"/>
              </a:ext>
            </a:extLst>
          </p:cNvPr>
          <p:cNvSpPr txBox="1"/>
          <p:nvPr/>
        </p:nvSpPr>
        <p:spPr>
          <a:xfrm>
            <a:off x="634003" y="2786296"/>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Traditional Networks :</a:t>
            </a:r>
          </a:p>
        </p:txBody>
      </p:sp>
      <p:sp>
        <p:nvSpPr>
          <p:cNvPr id="12" name="TextBox 6">
            <a:extLst>
              <a:ext uri="{FF2B5EF4-FFF2-40B4-BE49-F238E27FC236}">
                <a16:creationId xmlns:a16="http://schemas.microsoft.com/office/drawing/2014/main" id="{69A7A256-9954-7BF9-4810-0ABB5AF9220F}"/>
              </a:ext>
            </a:extLst>
          </p:cNvPr>
          <p:cNvSpPr txBox="1"/>
          <p:nvPr/>
        </p:nvSpPr>
        <p:spPr>
          <a:xfrm>
            <a:off x="634003" y="7043332"/>
            <a:ext cx="11610572" cy="1845505"/>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200" dirty="0">
                <a:solidFill>
                  <a:srgbClr val="545454"/>
                </a:solidFill>
                <a:latin typeface="Poppins"/>
              </a:rPr>
              <a:t>MANETs allow direct device-to-device communication without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can be quickly set up in disaster areas for immediate communication.</a:t>
            </a:r>
          </a:p>
          <a:p>
            <a:pPr marL="342900" indent="-342900">
              <a:lnSpc>
                <a:spcPts val="2880"/>
              </a:lnSpc>
              <a:buFont typeface="Arial" panose="020B0604020202020204" pitchFamily="34" charset="0"/>
              <a:buChar char="•"/>
            </a:pPr>
            <a:r>
              <a:rPr lang="en-US" sz="2200" dirty="0">
                <a:solidFill>
                  <a:srgbClr val="545454"/>
                </a:solidFill>
                <a:latin typeface="Poppins"/>
              </a:rPr>
              <a:t>MANETs adjust to changing conditions to maintain connectivity.</a:t>
            </a:r>
          </a:p>
          <a:p>
            <a:pPr marL="342900" indent="-342900">
              <a:lnSpc>
                <a:spcPts val="2880"/>
              </a:lnSpc>
              <a:buFont typeface="Arial" panose="020B0604020202020204" pitchFamily="34" charset="0"/>
              <a:buChar char="•"/>
            </a:pPr>
            <a:r>
              <a:rPr lang="en-US" sz="2200" dirty="0">
                <a:solidFill>
                  <a:srgbClr val="545454"/>
                </a:solidFill>
                <a:latin typeface="Poppins"/>
              </a:rPr>
              <a:t>MANETs are a cost-effective solution compared to repairing infrastructure.</a:t>
            </a:r>
          </a:p>
          <a:p>
            <a:pPr marL="342900" indent="-342900">
              <a:lnSpc>
                <a:spcPts val="2880"/>
              </a:lnSpc>
              <a:buFont typeface="Arial" panose="020B0604020202020204" pitchFamily="34" charset="0"/>
              <a:buChar char="•"/>
            </a:pPr>
            <a:r>
              <a:rPr lang="en-US" sz="2200" dirty="0">
                <a:solidFill>
                  <a:srgbClr val="545454"/>
                </a:solidFill>
                <a:latin typeface="Poppins"/>
              </a:rPr>
              <a:t>They aid in coordinating rescue efforts, minimizing loss of life and property.</a:t>
            </a:r>
          </a:p>
        </p:txBody>
      </p:sp>
      <p:sp>
        <p:nvSpPr>
          <p:cNvPr id="14" name="TextBox 7">
            <a:extLst>
              <a:ext uri="{FF2B5EF4-FFF2-40B4-BE49-F238E27FC236}">
                <a16:creationId xmlns:a16="http://schemas.microsoft.com/office/drawing/2014/main" id="{B120C3E9-9F54-EC9E-F258-909A5668E0FE}"/>
              </a:ext>
            </a:extLst>
          </p:cNvPr>
          <p:cNvSpPr txBox="1"/>
          <p:nvPr/>
        </p:nvSpPr>
        <p:spPr>
          <a:xfrm>
            <a:off x="658127" y="5864482"/>
            <a:ext cx="8839200" cy="802399"/>
          </a:xfrm>
          <a:prstGeom prst="rect">
            <a:avLst/>
          </a:prstGeom>
        </p:spPr>
        <p:txBody>
          <a:bodyPr wrap="square" lIns="0" tIns="0" rIns="0" bIns="0" rtlCol="0" anchor="t">
            <a:spAutoFit/>
          </a:bodyPr>
          <a:lstStyle/>
          <a:p>
            <a:pPr>
              <a:lnSpc>
                <a:spcPts val="6719"/>
              </a:lnSpc>
            </a:pPr>
            <a:r>
              <a:rPr lang="en-US" sz="4000" dirty="0">
                <a:solidFill>
                  <a:srgbClr val="3DCAB1"/>
                </a:solidFill>
                <a:latin typeface="Poppins Bold"/>
              </a:rPr>
              <a:t>MANET :</a:t>
            </a:r>
          </a:p>
        </p:txBody>
      </p:sp>
      <p:pic>
        <p:nvPicPr>
          <p:cNvPr id="16" name="Picture 15">
            <a:extLst>
              <a:ext uri="{FF2B5EF4-FFF2-40B4-BE49-F238E27FC236}">
                <a16:creationId xmlns:a16="http://schemas.microsoft.com/office/drawing/2014/main" id="{B789BC1B-A8B5-603A-660C-5A88A360D861}"/>
              </a:ext>
            </a:extLst>
          </p:cNvPr>
          <p:cNvPicPr>
            <a:picLocks noChangeAspect="1"/>
          </p:cNvPicPr>
          <p:nvPr/>
        </p:nvPicPr>
        <p:blipFill>
          <a:blip r:embed="rId4"/>
          <a:stretch>
            <a:fillRect/>
          </a:stretch>
        </p:blipFill>
        <p:spPr>
          <a:xfrm>
            <a:off x="12440890" y="2360643"/>
            <a:ext cx="3637310" cy="4175632"/>
          </a:xfrm>
          <a:prstGeom prst="rect">
            <a:avLst/>
          </a:prstGeom>
        </p:spPr>
      </p:pic>
      <p:pic>
        <p:nvPicPr>
          <p:cNvPr id="18" name="Picture 17">
            <a:extLst>
              <a:ext uri="{FF2B5EF4-FFF2-40B4-BE49-F238E27FC236}">
                <a16:creationId xmlns:a16="http://schemas.microsoft.com/office/drawing/2014/main" id="{A8500079-B91F-C1C2-874D-1FD888EC3ACF}"/>
              </a:ext>
            </a:extLst>
          </p:cNvPr>
          <p:cNvPicPr>
            <a:picLocks noChangeAspect="1"/>
          </p:cNvPicPr>
          <p:nvPr/>
        </p:nvPicPr>
        <p:blipFill rotWithShape="1">
          <a:blip r:embed="rId5"/>
          <a:srcRect b="19988"/>
          <a:stretch/>
        </p:blipFill>
        <p:spPr>
          <a:xfrm>
            <a:off x="12877800" y="6666881"/>
            <a:ext cx="3432508" cy="3425294"/>
          </a:xfrm>
          <a:prstGeom prst="rect">
            <a:avLst/>
          </a:prstGeom>
        </p:spPr>
      </p:pic>
      <p:sp>
        <p:nvSpPr>
          <p:cNvPr id="19" name="TextBox 18">
            <a:extLst>
              <a:ext uri="{FF2B5EF4-FFF2-40B4-BE49-F238E27FC236}">
                <a16:creationId xmlns:a16="http://schemas.microsoft.com/office/drawing/2014/main" id="{07B2C823-5ECB-2FFC-5290-B1574F028B73}"/>
              </a:ext>
            </a:extLst>
          </p:cNvPr>
          <p:cNvSpPr txBox="1"/>
          <p:nvPr/>
        </p:nvSpPr>
        <p:spPr>
          <a:xfrm>
            <a:off x="14179164" y="7043332"/>
            <a:ext cx="829779" cy="307777"/>
          </a:xfrm>
          <a:prstGeom prst="rect">
            <a:avLst/>
          </a:prstGeom>
          <a:noFill/>
        </p:spPr>
        <p:txBody>
          <a:bodyPr wrap="none" rtlCol="0">
            <a:spAutoFit/>
          </a:bodyPr>
          <a:lstStyle/>
          <a:p>
            <a:r>
              <a:rPr lang="en-IN" sz="1400" b="1" dirty="0"/>
              <a:t>MANETS</a:t>
            </a:r>
          </a:p>
        </p:txBody>
      </p:sp>
    </p:spTree>
    <p:extLst>
      <p:ext uri="{BB962C8B-B14F-4D97-AF65-F5344CB8AC3E}">
        <p14:creationId xmlns:p14="http://schemas.microsoft.com/office/powerpoint/2010/main" val="923215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FB60EA-723A-EA03-03FB-75F52BA62D34}"/>
            </a:ext>
          </a:extLst>
        </p:cNvPr>
        <p:cNvGrpSpPr/>
        <p:nvPr/>
      </p:nvGrpSpPr>
      <p:grpSpPr>
        <a:xfrm>
          <a:off x="0" y="0"/>
          <a:ext cx="0" cy="0"/>
          <a:chOff x="0" y="0"/>
          <a:chExt cx="0" cy="0"/>
        </a:xfrm>
      </p:grpSpPr>
      <p:sp>
        <p:nvSpPr>
          <p:cNvPr id="25" name="Freeform 25">
            <a:extLst>
              <a:ext uri="{FF2B5EF4-FFF2-40B4-BE49-F238E27FC236}">
                <a16:creationId xmlns:a16="http://schemas.microsoft.com/office/drawing/2014/main" id="{AC9269C7-8C4D-F10C-0E9C-ACCB4DB6FD94}"/>
              </a:ext>
            </a:extLst>
          </p:cNvPr>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a:extLst>
              <a:ext uri="{FF2B5EF4-FFF2-40B4-BE49-F238E27FC236}">
                <a16:creationId xmlns:a16="http://schemas.microsoft.com/office/drawing/2014/main" id="{CCE4FCED-F588-5417-12CC-C333E956A41F}"/>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66C78EE6-CAB3-7E68-F93A-409C740F884E}"/>
              </a:ext>
            </a:extLst>
          </p:cNvPr>
          <p:cNvGrpSpPr/>
          <p:nvPr/>
        </p:nvGrpSpPr>
        <p:grpSpPr>
          <a:xfrm>
            <a:off x="17678400" y="0"/>
            <a:ext cx="609600" cy="5143500"/>
            <a:chOff x="0" y="0"/>
            <a:chExt cx="1290296" cy="1219200"/>
          </a:xfrm>
        </p:grpSpPr>
        <p:sp>
          <p:nvSpPr>
            <p:cNvPr id="9" name="Freeform 9">
              <a:extLst>
                <a:ext uri="{FF2B5EF4-FFF2-40B4-BE49-F238E27FC236}">
                  <a16:creationId xmlns:a16="http://schemas.microsoft.com/office/drawing/2014/main" id="{2FB536F2-92A8-F44F-2493-88C865A41CAF}"/>
                </a:ext>
              </a:extLst>
            </p:cNvPr>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a:extLst>
                <a:ext uri="{FF2B5EF4-FFF2-40B4-BE49-F238E27FC236}">
                  <a16:creationId xmlns:a16="http://schemas.microsoft.com/office/drawing/2014/main" id="{4CCF7FAC-3668-B5ED-6616-94FC854C91A1}"/>
                </a:ext>
              </a:extLst>
            </p:cNvPr>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6" name="TextBox 7">
            <a:extLst>
              <a:ext uri="{FF2B5EF4-FFF2-40B4-BE49-F238E27FC236}">
                <a16:creationId xmlns:a16="http://schemas.microsoft.com/office/drawing/2014/main" id="{36E6DF4B-88C7-57F6-69EB-68888F943B53}"/>
              </a:ext>
            </a:extLst>
          </p:cNvPr>
          <p:cNvSpPr txBox="1"/>
          <p:nvPr/>
        </p:nvSpPr>
        <p:spPr>
          <a:xfrm>
            <a:off x="1219200" y="1108604"/>
            <a:ext cx="8839200" cy="838306"/>
          </a:xfrm>
          <a:prstGeom prst="rect">
            <a:avLst/>
          </a:prstGeom>
        </p:spPr>
        <p:txBody>
          <a:bodyPr wrap="square" lIns="0" tIns="0" rIns="0" bIns="0" rtlCol="0" anchor="t">
            <a:spAutoFit/>
          </a:bodyPr>
          <a:lstStyle/>
          <a:p>
            <a:pPr>
              <a:lnSpc>
                <a:spcPts val="6719"/>
              </a:lnSpc>
            </a:pPr>
            <a:r>
              <a:rPr lang="en-US" sz="5400" dirty="0">
                <a:solidFill>
                  <a:srgbClr val="3DCAB1"/>
                </a:solidFill>
                <a:latin typeface="Poppins Bold"/>
              </a:rPr>
              <a:t>How does MANETs work ?</a:t>
            </a:r>
          </a:p>
        </p:txBody>
      </p:sp>
      <p:sp>
        <p:nvSpPr>
          <p:cNvPr id="27" name="TextBox 7">
            <a:extLst>
              <a:ext uri="{FF2B5EF4-FFF2-40B4-BE49-F238E27FC236}">
                <a16:creationId xmlns:a16="http://schemas.microsoft.com/office/drawing/2014/main" id="{D75C7350-047B-9E19-1D41-A6FB59ED3D1C}"/>
              </a:ext>
            </a:extLst>
          </p:cNvPr>
          <p:cNvSpPr txBox="1"/>
          <p:nvPr/>
        </p:nvSpPr>
        <p:spPr>
          <a:xfrm>
            <a:off x="1028700" y="3009900"/>
            <a:ext cx="9563100" cy="4739759"/>
          </a:xfrm>
          <a:prstGeom prst="rect">
            <a:avLst/>
          </a:prstGeom>
        </p:spPr>
        <p:txBody>
          <a:bodyPr wrap="square" lIns="0" tIns="0" rIns="0" bIns="0" rtlCol="0" anchor="t">
            <a:spAutoFit/>
          </a:bodyPr>
          <a:lstStyle/>
          <a:p>
            <a:pPr marL="342900" indent="-342900">
              <a:buFont typeface="Courier New" panose="02070309020205020404" pitchFamily="49" charset="0"/>
              <a:buChar char="o"/>
            </a:pPr>
            <a:r>
              <a:rPr lang="en-US" sz="2800" dirty="0">
                <a:solidFill>
                  <a:srgbClr val="071C42"/>
                </a:solidFill>
                <a:latin typeface="Poppins"/>
              </a:rPr>
              <a:t>MANET nodes have capability to work as host as well as routers. each host has routing information of its connected neighbors.</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 When a node want to send a message, it broadcasts the destination address through its transmission network range.</a:t>
            </a:r>
          </a:p>
          <a:p>
            <a:endParaRPr lang="en-US" sz="2800" dirty="0">
              <a:solidFill>
                <a:srgbClr val="071C42"/>
              </a:solidFill>
              <a:latin typeface="Poppins"/>
            </a:endParaRPr>
          </a:p>
          <a:p>
            <a:pPr marL="342900" indent="-342900">
              <a:buFont typeface="Courier New" panose="02070309020205020404" pitchFamily="49" charset="0"/>
              <a:buChar char="o"/>
            </a:pPr>
            <a:r>
              <a:rPr lang="en-US" sz="2800" dirty="0">
                <a:solidFill>
                  <a:srgbClr val="071C42"/>
                </a:solidFill>
                <a:latin typeface="Poppins"/>
              </a:rPr>
              <a:t>If none of its neighbors matches to that destination address, all nodes in neighborhood broadcast that message until it reaches to the destination.</a:t>
            </a:r>
          </a:p>
        </p:txBody>
      </p:sp>
      <p:pic>
        <p:nvPicPr>
          <p:cNvPr id="24" name="Picture 23">
            <a:extLst>
              <a:ext uri="{FF2B5EF4-FFF2-40B4-BE49-F238E27FC236}">
                <a16:creationId xmlns:a16="http://schemas.microsoft.com/office/drawing/2014/main" id="{03D7B8F2-32EB-8C85-41C2-8FF41C085B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49877" y="2808030"/>
            <a:ext cx="6418973" cy="5143497"/>
          </a:xfrm>
          <a:prstGeom prst="rect">
            <a:avLst/>
          </a:prstGeom>
        </p:spPr>
      </p:pic>
    </p:spTree>
    <p:extLst>
      <p:ext uri="{BB962C8B-B14F-4D97-AF65-F5344CB8AC3E}">
        <p14:creationId xmlns:p14="http://schemas.microsoft.com/office/powerpoint/2010/main" val="2051574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10"/>
          <p:cNvSpPr/>
          <p:nvPr/>
        </p:nvSpPr>
        <p:spPr>
          <a:xfrm>
            <a:off x="12644653" y="2743686"/>
            <a:ext cx="208105" cy="297293"/>
          </a:xfrm>
          <a:custGeom>
            <a:avLst/>
            <a:gdLst/>
            <a:ahLst/>
            <a:cxnLst/>
            <a:rect l="l" t="t" r="r" b="b"/>
            <a:pathLst>
              <a:path w="208105" h="297293">
                <a:moveTo>
                  <a:pt x="0" y="0"/>
                </a:moveTo>
                <a:lnTo>
                  <a:pt x="208105" y="0"/>
                </a:lnTo>
                <a:lnTo>
                  <a:pt x="208105" y="297294"/>
                </a:lnTo>
                <a:lnTo>
                  <a:pt x="0" y="29729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14" name="Group 14"/>
          <p:cNvGrpSpPr/>
          <p:nvPr/>
        </p:nvGrpSpPr>
        <p:grpSpPr>
          <a:xfrm>
            <a:off x="0" y="0"/>
            <a:ext cx="7352672" cy="10287000"/>
            <a:chOff x="0" y="0"/>
            <a:chExt cx="1936506" cy="2709333"/>
          </a:xfrm>
        </p:grpSpPr>
        <p:sp>
          <p:nvSpPr>
            <p:cNvPr id="15" name="Freeform 15"/>
            <p:cNvSpPr/>
            <p:nvPr/>
          </p:nvSpPr>
          <p:spPr>
            <a:xfrm>
              <a:off x="0" y="0"/>
              <a:ext cx="1936506" cy="2709333"/>
            </a:xfrm>
            <a:custGeom>
              <a:avLst/>
              <a:gdLst/>
              <a:ahLst/>
              <a:cxnLst/>
              <a:rect l="l" t="t" r="r" b="b"/>
              <a:pathLst>
                <a:path w="1936506" h="2709333">
                  <a:moveTo>
                    <a:pt x="0" y="0"/>
                  </a:moveTo>
                  <a:lnTo>
                    <a:pt x="1936506" y="0"/>
                  </a:lnTo>
                  <a:lnTo>
                    <a:pt x="1936506" y="2709333"/>
                  </a:lnTo>
                  <a:lnTo>
                    <a:pt x="0" y="2709333"/>
                  </a:lnTo>
                  <a:close/>
                </a:path>
              </a:pathLst>
            </a:custGeom>
            <a:solidFill>
              <a:srgbClr val="071C42"/>
            </a:solidFill>
          </p:spPr>
        </p:sp>
        <p:sp>
          <p:nvSpPr>
            <p:cNvPr id="16" name="TextBox 16"/>
            <p:cNvSpPr txBox="1"/>
            <p:nvPr/>
          </p:nvSpPr>
          <p:spPr>
            <a:xfrm>
              <a:off x="0" y="-38100"/>
              <a:ext cx="1936506" cy="2747433"/>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589731" y="7183004"/>
            <a:ext cx="6267753" cy="5093974"/>
          </a:xfrm>
          <a:custGeom>
            <a:avLst/>
            <a:gdLst/>
            <a:ahLst/>
            <a:cxnLst/>
            <a:rect l="l" t="t" r="r" b="b"/>
            <a:pathLst>
              <a:path w="6267753" h="5093974">
                <a:moveTo>
                  <a:pt x="0" y="0"/>
                </a:moveTo>
                <a:lnTo>
                  <a:pt x="6267753" y="0"/>
                </a:lnTo>
                <a:lnTo>
                  <a:pt x="6267753" y="5093973"/>
                </a:lnTo>
                <a:lnTo>
                  <a:pt x="0" y="509397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TextBox 18"/>
          <p:cNvSpPr txBox="1"/>
          <p:nvPr/>
        </p:nvSpPr>
        <p:spPr>
          <a:xfrm>
            <a:off x="644920" y="2536704"/>
            <a:ext cx="6107078" cy="1718419"/>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Communication Mechanisms</a:t>
            </a:r>
          </a:p>
        </p:txBody>
      </p:sp>
      <p:grpSp>
        <p:nvGrpSpPr>
          <p:cNvPr id="19" name="Group 19"/>
          <p:cNvGrpSpPr/>
          <p:nvPr/>
        </p:nvGrpSpPr>
        <p:grpSpPr>
          <a:xfrm>
            <a:off x="0" y="0"/>
            <a:ext cx="6212838" cy="288733"/>
            <a:chOff x="0" y="0"/>
            <a:chExt cx="1636303" cy="76045"/>
          </a:xfrm>
        </p:grpSpPr>
        <p:sp>
          <p:nvSpPr>
            <p:cNvPr id="20" name="Freeform 2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21" name="TextBox 2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22" name="TextBox 22"/>
          <p:cNvSpPr txBox="1"/>
          <p:nvPr/>
        </p:nvSpPr>
        <p:spPr>
          <a:xfrm>
            <a:off x="674417" y="4719098"/>
            <a:ext cx="6107078" cy="736997"/>
          </a:xfrm>
          <a:prstGeom prst="rect">
            <a:avLst/>
          </a:prstGeom>
        </p:spPr>
        <p:txBody>
          <a:bodyPr wrap="square" lIns="0" tIns="0" rIns="0" bIns="0" rtlCol="0" anchor="t">
            <a:spAutoFit/>
          </a:bodyPr>
          <a:lstStyle/>
          <a:p>
            <a:pPr>
              <a:lnSpc>
                <a:spcPts val="2880"/>
              </a:lnSpc>
            </a:pPr>
            <a:r>
              <a:rPr lang="en-US" sz="2000" dirty="0">
                <a:solidFill>
                  <a:srgbClr val="D9D9D9"/>
                </a:solidFill>
                <a:latin typeface="Poppins"/>
              </a:rPr>
              <a:t>The communication between nodes can be done in two different ways :</a:t>
            </a:r>
          </a:p>
        </p:txBody>
      </p:sp>
      <p:sp>
        <p:nvSpPr>
          <p:cNvPr id="31" name="TextBox 18">
            <a:extLst>
              <a:ext uri="{FF2B5EF4-FFF2-40B4-BE49-F238E27FC236}">
                <a16:creationId xmlns:a16="http://schemas.microsoft.com/office/drawing/2014/main" id="{4D4DDC94-CD79-10AE-4FBF-D2CB59B3A7F2}"/>
              </a:ext>
            </a:extLst>
          </p:cNvPr>
          <p:cNvSpPr txBox="1"/>
          <p:nvPr/>
        </p:nvSpPr>
        <p:spPr>
          <a:xfrm>
            <a:off x="8069826" y="1299469"/>
            <a:ext cx="6712974"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Direct Communication </a:t>
            </a:r>
          </a:p>
        </p:txBody>
      </p:sp>
      <p:sp>
        <p:nvSpPr>
          <p:cNvPr id="32" name="TextBox 18">
            <a:extLst>
              <a:ext uri="{FF2B5EF4-FFF2-40B4-BE49-F238E27FC236}">
                <a16:creationId xmlns:a16="http://schemas.microsoft.com/office/drawing/2014/main" id="{8AF03705-B67B-F36E-6CDD-D25E8181A754}"/>
              </a:ext>
            </a:extLst>
          </p:cNvPr>
          <p:cNvSpPr txBox="1"/>
          <p:nvPr/>
        </p:nvSpPr>
        <p:spPr>
          <a:xfrm>
            <a:off x="8069826" y="4803753"/>
            <a:ext cx="7352672"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Cluster based MANET</a:t>
            </a:r>
          </a:p>
        </p:txBody>
      </p:sp>
      <p:sp>
        <p:nvSpPr>
          <p:cNvPr id="33" name="TextBox 22">
            <a:extLst>
              <a:ext uri="{FF2B5EF4-FFF2-40B4-BE49-F238E27FC236}">
                <a16:creationId xmlns:a16="http://schemas.microsoft.com/office/drawing/2014/main" id="{5948118B-AB55-5213-28D8-65EEE6934F33}"/>
              </a:ext>
            </a:extLst>
          </p:cNvPr>
          <p:cNvSpPr txBox="1"/>
          <p:nvPr/>
        </p:nvSpPr>
        <p:spPr>
          <a:xfrm>
            <a:off x="8069826" y="2581247"/>
            <a:ext cx="85417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Nodes dynamically discovers routes to other nodes in the network using </a:t>
            </a:r>
            <a:r>
              <a:rPr lang="en-US" sz="2800" b="1" dirty="0">
                <a:solidFill>
                  <a:schemeClr val="bg2">
                    <a:lumMod val="10000"/>
                  </a:schemeClr>
                </a:solidFill>
                <a:latin typeface="Poppins"/>
              </a:rPr>
              <a:t>Ad-Hoc On Demand Distance Vector (AODV) </a:t>
            </a:r>
            <a:r>
              <a:rPr lang="en-US" sz="2800" dirty="0">
                <a:solidFill>
                  <a:srgbClr val="071C42"/>
                </a:solidFill>
                <a:latin typeface="Poppins"/>
              </a:rPr>
              <a:t>routing protocol</a:t>
            </a:r>
          </a:p>
        </p:txBody>
      </p:sp>
      <p:sp>
        <p:nvSpPr>
          <p:cNvPr id="34" name="TextBox 22">
            <a:extLst>
              <a:ext uri="{FF2B5EF4-FFF2-40B4-BE49-F238E27FC236}">
                <a16:creationId xmlns:a16="http://schemas.microsoft.com/office/drawing/2014/main" id="{15421161-BD68-FCCA-AE08-1C04C6B6E629}"/>
              </a:ext>
            </a:extLst>
          </p:cNvPr>
          <p:cNvSpPr txBox="1"/>
          <p:nvPr/>
        </p:nvSpPr>
        <p:spPr>
          <a:xfrm>
            <a:off x="8069826" y="6054763"/>
            <a:ext cx="8846574" cy="1123256"/>
          </a:xfrm>
          <a:prstGeom prst="rect">
            <a:avLst/>
          </a:prstGeom>
        </p:spPr>
        <p:txBody>
          <a:bodyPr wrap="square" lIns="0" tIns="0" rIns="0" bIns="0" rtlCol="0" anchor="t">
            <a:spAutoFit/>
          </a:bodyPr>
          <a:lstStyle/>
          <a:p>
            <a:pPr>
              <a:lnSpc>
                <a:spcPts val="2880"/>
              </a:lnSpc>
            </a:pPr>
            <a:r>
              <a:rPr lang="en-US" sz="2800" dirty="0">
                <a:solidFill>
                  <a:srgbClr val="071C42"/>
                </a:solidFill>
                <a:latin typeface="Poppins"/>
              </a:rPr>
              <a:t>Cluster based MANET uses</a:t>
            </a:r>
            <a:r>
              <a:rPr lang="en-US" sz="2800" b="1" dirty="0">
                <a:solidFill>
                  <a:schemeClr val="bg2">
                    <a:lumMod val="10000"/>
                  </a:schemeClr>
                </a:solidFill>
                <a:latin typeface="Poppins"/>
              </a:rPr>
              <a:t> CBRP( Cluster Based Routing Protocol) </a:t>
            </a:r>
            <a:r>
              <a:rPr lang="en-US" sz="2800" dirty="0">
                <a:solidFill>
                  <a:srgbClr val="071C42"/>
                </a:solidFill>
                <a:latin typeface="Poppins"/>
              </a:rPr>
              <a:t>and </a:t>
            </a:r>
            <a:r>
              <a:rPr lang="en-US" sz="2800" b="1" dirty="0">
                <a:solidFill>
                  <a:schemeClr val="bg2">
                    <a:lumMod val="10000"/>
                  </a:schemeClr>
                </a:solidFill>
                <a:latin typeface="Poppins"/>
              </a:rPr>
              <a:t>Dynamic Source Routing (DSR) protocol.</a:t>
            </a:r>
          </a:p>
        </p:txBody>
      </p:sp>
      <p:sp>
        <p:nvSpPr>
          <p:cNvPr id="35" name="TextBox 18">
            <a:extLst>
              <a:ext uri="{FF2B5EF4-FFF2-40B4-BE49-F238E27FC236}">
                <a16:creationId xmlns:a16="http://schemas.microsoft.com/office/drawing/2014/main" id="{8A6804D9-A62F-A23F-19FF-6934D4F7ED94}"/>
              </a:ext>
            </a:extLst>
          </p:cNvPr>
          <p:cNvSpPr txBox="1"/>
          <p:nvPr/>
        </p:nvSpPr>
        <p:spPr>
          <a:xfrm>
            <a:off x="7772400" y="8522920"/>
            <a:ext cx="11512506" cy="369332"/>
          </a:xfrm>
          <a:prstGeom prst="rect">
            <a:avLst/>
          </a:prstGeom>
        </p:spPr>
        <p:txBody>
          <a:bodyPr wrap="square" lIns="0" tIns="0" rIns="0" bIns="0" rtlCol="0" anchor="t">
            <a:spAutoFit/>
          </a:bodyPr>
          <a:lstStyle/>
          <a:p>
            <a:r>
              <a:rPr lang="en-US" sz="2400" dirty="0">
                <a:solidFill>
                  <a:srgbClr val="3DCAB1"/>
                </a:solidFill>
                <a:latin typeface="Poppins Bold"/>
              </a:rPr>
              <a:t>In our project we are using Direct Communication using AODV</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3467100"/>
            <a:chOff x="0" y="0"/>
            <a:chExt cx="4816593" cy="809397"/>
          </a:xfrm>
        </p:grpSpPr>
        <p:sp>
          <p:nvSpPr>
            <p:cNvPr id="3" name="Freeform 3"/>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0" y="9999516"/>
            <a:ext cx="6212838" cy="288733"/>
            <a:chOff x="0" y="0"/>
            <a:chExt cx="1636303" cy="76045"/>
          </a:xfrm>
        </p:grpSpPr>
        <p:sp>
          <p:nvSpPr>
            <p:cNvPr id="7" name="Freeform 7"/>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E6D58CB-AC59-6D8B-E161-933F3818FF9C}"/>
              </a:ext>
            </a:extLst>
          </p:cNvPr>
          <p:cNvSpPr txBox="1"/>
          <p:nvPr/>
        </p:nvSpPr>
        <p:spPr>
          <a:xfrm>
            <a:off x="668592" y="1081307"/>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Direct Communication – AODV</a:t>
            </a:r>
          </a:p>
        </p:txBody>
      </p:sp>
      <p:pic>
        <p:nvPicPr>
          <p:cNvPr id="1026" name="Picture 2" descr="The Role of Vehicular Ad Hoc Networks in Intelligent Transport ...">
            <a:extLst>
              <a:ext uri="{FF2B5EF4-FFF2-40B4-BE49-F238E27FC236}">
                <a16:creationId xmlns:a16="http://schemas.microsoft.com/office/drawing/2014/main" id="{C4F1824B-31F5-3ECD-C61F-0CEA65EA20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53800" y="4201122"/>
            <a:ext cx="6553200" cy="3262250"/>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2">
            <a:extLst>
              <a:ext uri="{FF2B5EF4-FFF2-40B4-BE49-F238E27FC236}">
                <a16:creationId xmlns:a16="http://schemas.microsoft.com/office/drawing/2014/main" id="{C4008B26-F3FD-E0AF-5489-A89E3F2EDEF3}"/>
              </a:ext>
            </a:extLst>
          </p:cNvPr>
          <p:cNvSpPr txBox="1"/>
          <p:nvPr/>
        </p:nvSpPr>
        <p:spPr>
          <a:xfrm>
            <a:off x="804370" y="4201122"/>
            <a:ext cx="10468897" cy="4098430"/>
          </a:xfrm>
          <a:prstGeom prst="rect">
            <a:avLst/>
          </a:prstGeom>
        </p:spPr>
        <p:txBody>
          <a:bodyPr wrap="square" lIns="0" tIns="0" rIns="0" bIns="0" rtlCol="0" anchor="t">
            <a:spAutoFit/>
          </a:bodyPr>
          <a:lstStyle/>
          <a:p>
            <a:pPr>
              <a:lnSpc>
                <a:spcPts val="2880"/>
              </a:lnSpc>
            </a:pPr>
            <a:r>
              <a:rPr lang="en-US" sz="2800" b="1" dirty="0">
                <a:solidFill>
                  <a:schemeClr val="bg2">
                    <a:lumMod val="10000"/>
                  </a:schemeClr>
                </a:solidFill>
                <a:latin typeface="Poppins"/>
              </a:rPr>
              <a:t>AODV</a:t>
            </a:r>
            <a:r>
              <a:rPr lang="en-US" sz="2800" dirty="0">
                <a:solidFill>
                  <a:srgbClr val="071C42"/>
                </a:solidFill>
                <a:latin typeface="Poppins"/>
              </a:rPr>
              <a:t> is one of routing protocol which helps nodes to communicate even if they are not directly connected </a:t>
            </a:r>
            <a:r>
              <a:rPr lang="en-US" sz="2800" dirty="0" err="1">
                <a:solidFill>
                  <a:srgbClr val="071C42"/>
                </a:solidFill>
                <a:latin typeface="Poppins"/>
              </a:rPr>
              <a:t>i.e</a:t>
            </a:r>
            <a:r>
              <a:rPr lang="en-US" sz="2800" dirty="0">
                <a:solidFill>
                  <a:srgbClr val="071C42"/>
                </a:solidFill>
                <a:latin typeface="Poppins"/>
              </a:rPr>
              <a:t>, not in close approximation.</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They use </a:t>
            </a:r>
            <a:r>
              <a:rPr lang="en-US" sz="2800" b="1" dirty="0">
                <a:solidFill>
                  <a:schemeClr val="bg2">
                    <a:lumMod val="10000"/>
                  </a:schemeClr>
                </a:solidFill>
                <a:latin typeface="Poppins"/>
              </a:rPr>
              <a:t>Route Request (RREQ) </a:t>
            </a:r>
            <a:r>
              <a:rPr lang="en-US" sz="2800" dirty="0">
                <a:solidFill>
                  <a:srgbClr val="071C42"/>
                </a:solidFill>
                <a:latin typeface="Poppins"/>
              </a:rPr>
              <a:t>messages from source node to destination. </a:t>
            </a:r>
          </a:p>
          <a:p>
            <a:pPr>
              <a:lnSpc>
                <a:spcPts val="2880"/>
              </a:lnSpc>
            </a:pPr>
            <a:endParaRPr lang="en-US" sz="2800" dirty="0">
              <a:solidFill>
                <a:srgbClr val="071C42"/>
              </a:solidFill>
              <a:latin typeface="Poppins"/>
            </a:endParaRPr>
          </a:p>
          <a:p>
            <a:pPr>
              <a:lnSpc>
                <a:spcPts val="2880"/>
              </a:lnSpc>
            </a:pPr>
            <a:r>
              <a:rPr lang="en-US" sz="2800" dirty="0">
                <a:solidFill>
                  <a:srgbClr val="071C42"/>
                </a:solidFill>
                <a:latin typeface="Poppins"/>
              </a:rPr>
              <a:t>RREQ message carry the following information:</a:t>
            </a:r>
          </a:p>
          <a:p>
            <a:pPr>
              <a:lnSpc>
                <a:spcPts val="2880"/>
              </a:lnSpc>
            </a:pPr>
            <a:r>
              <a:rPr lang="en-US" sz="2800" dirty="0">
                <a:solidFill>
                  <a:srgbClr val="071C42"/>
                </a:solidFill>
                <a:latin typeface="Poppins"/>
              </a:rPr>
              <a:t>	• Source/destination address</a:t>
            </a:r>
          </a:p>
          <a:p>
            <a:pPr>
              <a:lnSpc>
                <a:spcPts val="2880"/>
              </a:lnSpc>
            </a:pPr>
            <a:r>
              <a:rPr lang="en-US" sz="2800" dirty="0">
                <a:solidFill>
                  <a:srgbClr val="071C42"/>
                </a:solidFill>
                <a:latin typeface="Poppins"/>
              </a:rPr>
              <a:t>	• Unique message Id</a:t>
            </a:r>
          </a:p>
          <a:p>
            <a:pPr>
              <a:lnSpc>
                <a:spcPts val="2880"/>
              </a:lnSpc>
            </a:pPr>
            <a:r>
              <a:rPr lang="en-US" sz="2800" dirty="0">
                <a:solidFill>
                  <a:srgbClr val="071C42"/>
                </a:solidFill>
                <a:latin typeface="Poppins"/>
              </a:rPr>
              <a:t>	• Lifespan</a:t>
            </a:r>
            <a:endParaRPr lang="en-US" sz="2800" b="1" dirty="0">
              <a:solidFill>
                <a:schemeClr val="bg2">
                  <a:lumMod val="10000"/>
                </a:schemeClr>
              </a:solidFill>
              <a:latin typeface="Poppins"/>
            </a:endParaRPr>
          </a:p>
        </p:txBody>
      </p:sp>
      <p:pic>
        <p:nvPicPr>
          <p:cNvPr id="10" name="Picture 9">
            <a:extLst>
              <a:ext uri="{FF2B5EF4-FFF2-40B4-BE49-F238E27FC236}">
                <a16:creationId xmlns:a16="http://schemas.microsoft.com/office/drawing/2014/main" id="{F99E3E7E-A7E7-8D16-0200-234A58B8AE34}"/>
              </a:ext>
            </a:extLst>
          </p:cNvPr>
          <p:cNvPicPr>
            <a:picLocks noChangeAspect="1"/>
          </p:cNvPicPr>
          <p:nvPr/>
        </p:nvPicPr>
        <p:blipFill>
          <a:blip r:embed="rId3"/>
          <a:stretch>
            <a:fillRect/>
          </a:stretch>
        </p:blipFill>
        <p:spPr>
          <a:xfrm>
            <a:off x="12649200" y="7529718"/>
            <a:ext cx="4648200" cy="1801628"/>
          </a:xfrm>
          <a:prstGeom prst="rect">
            <a:avLst/>
          </a:prstGeom>
        </p:spPr>
      </p:pic>
      <p:sp>
        <p:nvSpPr>
          <p:cNvPr id="11" name="TextBox 10">
            <a:extLst>
              <a:ext uri="{FF2B5EF4-FFF2-40B4-BE49-F238E27FC236}">
                <a16:creationId xmlns:a16="http://schemas.microsoft.com/office/drawing/2014/main" id="{40628D19-9D55-8AC0-A776-036886D95CA3}"/>
              </a:ext>
            </a:extLst>
          </p:cNvPr>
          <p:cNvSpPr txBox="1"/>
          <p:nvPr/>
        </p:nvSpPr>
        <p:spPr>
          <a:xfrm>
            <a:off x="13828916" y="9213026"/>
            <a:ext cx="2288768" cy="369332"/>
          </a:xfrm>
          <a:prstGeom prst="rect">
            <a:avLst/>
          </a:prstGeom>
          <a:noFill/>
        </p:spPr>
        <p:txBody>
          <a:bodyPr wrap="none" rtlCol="0">
            <a:spAutoFit/>
          </a:bodyPr>
          <a:lstStyle/>
          <a:p>
            <a:r>
              <a:rPr lang="en-US" dirty="0"/>
              <a:t>Direct Communication</a:t>
            </a:r>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13659F-9E46-CFB1-B981-C84E361CB19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0EFE74C-5D44-DF20-495B-6F92CF96942D}"/>
              </a:ext>
            </a:extLst>
          </p:cNvPr>
          <p:cNvGrpSpPr/>
          <p:nvPr/>
        </p:nvGrpSpPr>
        <p:grpSpPr>
          <a:xfrm>
            <a:off x="-28575" y="-13519"/>
            <a:ext cx="18345150" cy="3458635"/>
            <a:chOff x="0" y="0"/>
            <a:chExt cx="4816593" cy="809397"/>
          </a:xfrm>
        </p:grpSpPr>
        <p:sp>
          <p:nvSpPr>
            <p:cNvPr id="3" name="Freeform 3">
              <a:extLst>
                <a:ext uri="{FF2B5EF4-FFF2-40B4-BE49-F238E27FC236}">
                  <a16:creationId xmlns:a16="http://schemas.microsoft.com/office/drawing/2014/main" id="{5863A987-D26F-6415-A1A6-9231C6B9D38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27F1F2D2-F6E6-9EA2-E293-D7D4A6A2C5DF}"/>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dirty="0"/>
            </a:p>
          </p:txBody>
        </p:sp>
      </p:grpSp>
      <p:grpSp>
        <p:nvGrpSpPr>
          <p:cNvPr id="6" name="Group 6">
            <a:extLst>
              <a:ext uri="{FF2B5EF4-FFF2-40B4-BE49-F238E27FC236}">
                <a16:creationId xmlns:a16="http://schemas.microsoft.com/office/drawing/2014/main" id="{FC5E2A59-96EF-3E5D-604A-93C7EFC1F90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89AFFAB5-BDA1-816E-E58F-A4ECEC6A4A67}"/>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9207D48-2E6B-8FA6-3916-96AE91089311}"/>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9" name="AutoShape 9">
            <a:extLst>
              <a:ext uri="{FF2B5EF4-FFF2-40B4-BE49-F238E27FC236}">
                <a16:creationId xmlns:a16="http://schemas.microsoft.com/office/drawing/2014/main" id="{3A6D8110-C45E-3A75-D656-6272723911DC}"/>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DE4E6D32-7C07-AC6E-6011-D04BF824D311}"/>
              </a:ext>
            </a:extLst>
          </p:cNvPr>
          <p:cNvSpPr txBox="1"/>
          <p:nvPr/>
        </p:nvSpPr>
        <p:spPr>
          <a:xfrm>
            <a:off x="663676" y="1226015"/>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AODV - Functionality</a:t>
            </a:r>
          </a:p>
        </p:txBody>
      </p:sp>
      <p:sp>
        <p:nvSpPr>
          <p:cNvPr id="27" name="TextBox 22">
            <a:extLst>
              <a:ext uri="{FF2B5EF4-FFF2-40B4-BE49-F238E27FC236}">
                <a16:creationId xmlns:a16="http://schemas.microsoft.com/office/drawing/2014/main" id="{12587505-0D96-9FD2-8EB9-022D6E1BA4C9}"/>
              </a:ext>
            </a:extLst>
          </p:cNvPr>
          <p:cNvSpPr txBox="1"/>
          <p:nvPr/>
        </p:nvSpPr>
        <p:spPr>
          <a:xfrm>
            <a:off x="663676" y="4000500"/>
            <a:ext cx="10468897" cy="4470326"/>
          </a:xfrm>
          <a:prstGeom prst="rect">
            <a:avLst/>
          </a:prstGeom>
        </p:spPr>
        <p:txBody>
          <a:bodyPr wrap="square" lIns="0" tIns="0" rIns="0" bIns="0" rtlCol="0" anchor="t">
            <a:spAutoFit/>
          </a:bodyPr>
          <a:lstStyle/>
          <a:p>
            <a:pPr marL="457200" indent="-457200">
              <a:lnSpc>
                <a:spcPts val="2880"/>
              </a:lnSpc>
              <a:buFont typeface="Arial" panose="020B0604020202020204" pitchFamily="34" charset="0"/>
              <a:buChar char="•"/>
            </a:pPr>
            <a:r>
              <a:rPr lang="en-US" sz="2800" dirty="0">
                <a:solidFill>
                  <a:srgbClr val="002060"/>
                </a:solidFill>
                <a:latin typeface="Poppins"/>
              </a:rPr>
              <a:t>When a </a:t>
            </a:r>
            <a:r>
              <a:rPr lang="en-US" sz="2800" b="1" dirty="0">
                <a:solidFill>
                  <a:schemeClr val="bg2">
                    <a:lumMod val="10000"/>
                  </a:schemeClr>
                </a:solidFill>
                <a:latin typeface="Poppins"/>
              </a:rPr>
              <a:t>Route Request (RREQ) </a:t>
            </a:r>
            <a:r>
              <a:rPr lang="en-US" sz="2800" dirty="0">
                <a:solidFill>
                  <a:srgbClr val="002060"/>
                </a:solidFill>
                <a:latin typeface="Poppins"/>
              </a:rPr>
              <a:t>is sent, neighboring nodes receive it and forward it if it's not addressed to them.</a:t>
            </a:r>
          </a:p>
          <a:p>
            <a:pPr marL="457200" indent="-457200">
              <a:lnSpc>
                <a:spcPts val="2880"/>
              </a:lnSpc>
              <a:buFont typeface="Arial" panose="020B0604020202020204" pitchFamily="34" charset="0"/>
              <a:buChar char="•"/>
            </a:pPr>
            <a:endParaRPr lang="en-US" sz="2800" dirty="0">
              <a:solidFill>
                <a:srgbClr val="002060"/>
              </a:solidFill>
              <a:latin typeface="Poppins"/>
            </a:endParaRPr>
          </a:p>
          <a:p>
            <a:pPr marL="457200" indent="-457200">
              <a:lnSpc>
                <a:spcPts val="2880"/>
              </a:lnSpc>
              <a:buFont typeface="Arial" panose="020B0604020202020204" pitchFamily="34" charset="0"/>
              <a:buChar char="•"/>
            </a:pPr>
            <a:r>
              <a:rPr lang="en-US" sz="2800" dirty="0">
                <a:solidFill>
                  <a:srgbClr val="002060"/>
                </a:solidFill>
                <a:latin typeface="Poppins"/>
              </a:rPr>
              <a:t>If the RREQ reaches its destination, a reply is sent back to the sender.</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If the sender doesn't receive a reply within a timeout period, it retransmits the RREQ.</a:t>
            </a:r>
          </a:p>
          <a:p>
            <a:pPr>
              <a:lnSpc>
                <a:spcPts val="2880"/>
              </a:lnSpc>
            </a:pPr>
            <a:r>
              <a:rPr lang="en-US" sz="2800" dirty="0">
                <a:solidFill>
                  <a:srgbClr val="002060"/>
                </a:solidFill>
                <a:latin typeface="Poppins"/>
              </a:rPr>
              <a:t> </a:t>
            </a:r>
          </a:p>
          <a:p>
            <a:pPr marL="457200" indent="-457200">
              <a:lnSpc>
                <a:spcPts val="2880"/>
              </a:lnSpc>
              <a:buFont typeface="Arial" panose="020B0604020202020204" pitchFamily="34" charset="0"/>
              <a:buChar char="•"/>
            </a:pPr>
            <a:r>
              <a:rPr lang="en-US" sz="2800" dirty="0">
                <a:solidFill>
                  <a:srgbClr val="002060"/>
                </a:solidFill>
                <a:latin typeface="Poppins"/>
              </a:rPr>
              <a:t>The timeout period is called lifespan and decreases until it reaches zero, triggering retransmission</a:t>
            </a:r>
          </a:p>
        </p:txBody>
      </p:sp>
      <p:grpSp>
        <p:nvGrpSpPr>
          <p:cNvPr id="13" name="Group 6">
            <a:extLst>
              <a:ext uri="{FF2B5EF4-FFF2-40B4-BE49-F238E27FC236}">
                <a16:creationId xmlns:a16="http://schemas.microsoft.com/office/drawing/2014/main" id="{DB15548B-F609-16DC-5472-8EC8BD547F62}"/>
              </a:ext>
            </a:extLst>
          </p:cNvPr>
          <p:cNvGrpSpPr/>
          <p:nvPr/>
        </p:nvGrpSpPr>
        <p:grpSpPr>
          <a:xfrm rot="5400000">
            <a:off x="6015550" y="5339285"/>
            <a:ext cx="10948221" cy="242613"/>
            <a:chOff x="0" y="0"/>
            <a:chExt cx="1636303" cy="76045"/>
          </a:xfrm>
        </p:grpSpPr>
        <p:sp>
          <p:nvSpPr>
            <p:cNvPr id="14" name="Freeform 7">
              <a:extLst>
                <a:ext uri="{FF2B5EF4-FFF2-40B4-BE49-F238E27FC236}">
                  <a16:creationId xmlns:a16="http://schemas.microsoft.com/office/drawing/2014/main" id="{68AD474C-8C2E-FC38-C4D5-35C7F2E58A25}"/>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5" name="TextBox 8">
              <a:extLst>
                <a:ext uri="{FF2B5EF4-FFF2-40B4-BE49-F238E27FC236}">
                  <a16:creationId xmlns:a16="http://schemas.microsoft.com/office/drawing/2014/main" id="{7DFD5B19-01A9-D708-90E1-BDC36C9F6E4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dirty="0"/>
            </a:p>
          </p:txBody>
        </p:sp>
      </p:grpSp>
      <p:pic>
        <p:nvPicPr>
          <p:cNvPr id="19" name="Picture 18">
            <a:extLst>
              <a:ext uri="{FF2B5EF4-FFF2-40B4-BE49-F238E27FC236}">
                <a16:creationId xmlns:a16="http://schemas.microsoft.com/office/drawing/2014/main" id="{66AC36F9-C50A-483D-F9BB-8838D88B2E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6649" y="0"/>
            <a:ext cx="6711351" cy="10287000"/>
          </a:xfrm>
          <a:prstGeom prst="rect">
            <a:avLst/>
          </a:prstGeom>
        </p:spPr>
      </p:pic>
    </p:spTree>
    <p:extLst>
      <p:ext uri="{BB962C8B-B14F-4D97-AF65-F5344CB8AC3E}">
        <p14:creationId xmlns:p14="http://schemas.microsoft.com/office/powerpoint/2010/main" val="37400037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6EFC55-EDE6-4B11-EBCA-7C035F5EE7F0}"/>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7651EA5-0681-CDDD-CEF8-76ECBAA4C783}"/>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A9CFA3CB-995D-D641-5C10-F57CA46386FA}"/>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EDDE50A3-E48E-F961-CAB8-FCB813CB05DE}"/>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F4F1E7A5-DD64-D462-DAB3-724617615B96}"/>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D03F2582-D551-98BE-16E3-5051B6DE73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87BBFF62-575E-233E-9E89-59E32C9AC4F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2230AD70-81A5-7A30-23A9-5CAEC33ED65B}"/>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A0B6257E-4C43-41CA-AB56-68DC299158ED}"/>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RESULTS (VISUALIZATION)</a:t>
            </a:r>
          </a:p>
        </p:txBody>
      </p:sp>
    </p:spTree>
    <p:extLst>
      <p:ext uri="{BB962C8B-B14F-4D97-AF65-F5344CB8AC3E}">
        <p14:creationId xmlns:p14="http://schemas.microsoft.com/office/powerpoint/2010/main" val="8103016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8FEBD0-1038-7F77-07FD-3E2E0D6A996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BA001D2-5297-E98D-9CD5-FFADC623E454}"/>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9E8A3313-0824-92B2-7028-0C18C1061F24}"/>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B458CAE2-95DB-B48C-BE66-AC004E33CE65}"/>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01DA9ACF-C8DD-6548-C9B0-A7CEAAF09CE9}"/>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CE5190CA-53E7-E5A9-A521-A0BF28C4EC41}"/>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E6B227CC-9109-C0AE-6FCB-9FE7505E0ED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1950D5FF-B816-A63F-2EDF-E96BB6AD0F73}"/>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7EF885-7E63-ED51-331B-5B28B7DADC9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CONCLUSION</a:t>
            </a:r>
          </a:p>
        </p:txBody>
      </p:sp>
      <p:sp>
        <p:nvSpPr>
          <p:cNvPr id="11" name="TextBox 22">
            <a:extLst>
              <a:ext uri="{FF2B5EF4-FFF2-40B4-BE49-F238E27FC236}">
                <a16:creationId xmlns:a16="http://schemas.microsoft.com/office/drawing/2014/main" id="{D6075BEB-C49A-DA7E-D54E-483DB34A7553}"/>
              </a:ext>
            </a:extLst>
          </p:cNvPr>
          <p:cNvSpPr txBox="1"/>
          <p:nvPr/>
        </p:nvSpPr>
        <p:spPr>
          <a:xfrm>
            <a:off x="1790698" y="4381500"/>
            <a:ext cx="14706600" cy="2997103"/>
          </a:xfrm>
          <a:prstGeom prst="rect">
            <a:avLst/>
          </a:prstGeom>
        </p:spPr>
        <p:txBody>
          <a:bodyPr wrap="square" lIns="0" tIns="0" rIns="0" bIns="0" rtlCol="0" anchor="t">
            <a:spAutoFit/>
          </a:bodyPr>
          <a:lstStyle/>
          <a:p>
            <a:pPr>
              <a:lnSpc>
                <a:spcPts val="2880"/>
              </a:lnSpc>
            </a:pPr>
            <a:r>
              <a:rPr lang="en-US" sz="3000" dirty="0">
                <a:solidFill>
                  <a:srgbClr val="071C42"/>
                </a:solidFill>
                <a:latin typeface="Poppins"/>
              </a:rPr>
              <a:t>In summary, Mobile Ad hoc Networks (MANETs) serve as crucial communication lifelines during disasters, bypassing traditional infrastructure limitations. Our project's implementation of the Ad hoc On-Demand Distance Vector (AODV) routing protocol demonstrates how such networks can efficiently connect devices, even in isolated areas. Through simulations in </a:t>
            </a:r>
            <a:r>
              <a:rPr lang="en-US" sz="3000" dirty="0" err="1">
                <a:solidFill>
                  <a:srgbClr val="071C42"/>
                </a:solidFill>
                <a:latin typeface="Poppins"/>
              </a:rPr>
              <a:t>OMNeT</a:t>
            </a:r>
            <a:r>
              <a:rPr lang="en-US" sz="3000" dirty="0">
                <a:solidFill>
                  <a:srgbClr val="071C42"/>
                </a:solidFill>
                <a:latin typeface="Poppins"/>
              </a:rPr>
              <a:t>++, we contribute to enhancing disaster response strategies, highlighting the significance of collaborative efforts in fostering resilience for a sustainable future.</a:t>
            </a:r>
          </a:p>
        </p:txBody>
      </p:sp>
    </p:spTree>
    <p:extLst>
      <p:ext uri="{BB962C8B-B14F-4D97-AF65-F5344CB8AC3E}">
        <p14:creationId xmlns:p14="http://schemas.microsoft.com/office/powerpoint/2010/main" val="8630066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D72D58-2218-D984-6D5C-278C42BDA9F7}"/>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E3F59DF-90A2-6D8F-0FB2-F5A0D68F1895}"/>
              </a:ext>
            </a:extLst>
          </p:cNvPr>
          <p:cNvGrpSpPr/>
          <p:nvPr/>
        </p:nvGrpSpPr>
        <p:grpSpPr>
          <a:xfrm>
            <a:off x="0" y="1"/>
            <a:ext cx="18288000" cy="2501158"/>
            <a:chOff x="0" y="0"/>
            <a:chExt cx="4816593" cy="809397"/>
          </a:xfrm>
        </p:grpSpPr>
        <p:sp>
          <p:nvSpPr>
            <p:cNvPr id="3" name="Freeform 3">
              <a:extLst>
                <a:ext uri="{FF2B5EF4-FFF2-40B4-BE49-F238E27FC236}">
                  <a16:creationId xmlns:a16="http://schemas.microsoft.com/office/drawing/2014/main" id="{3475C739-C9F5-AE83-7CC4-F38A8391C362}"/>
                </a:ext>
              </a:extLst>
            </p:cNvPr>
            <p:cNvSpPr/>
            <p:nvPr/>
          </p:nvSpPr>
          <p:spPr>
            <a:xfrm>
              <a:off x="0" y="0"/>
              <a:ext cx="4816592" cy="809397"/>
            </a:xfrm>
            <a:custGeom>
              <a:avLst/>
              <a:gdLst/>
              <a:ahLst/>
              <a:cxnLst/>
              <a:rect l="l" t="t" r="r" b="b"/>
              <a:pathLst>
                <a:path w="4816592" h="809397">
                  <a:moveTo>
                    <a:pt x="0" y="0"/>
                  </a:moveTo>
                  <a:lnTo>
                    <a:pt x="4816592" y="0"/>
                  </a:lnTo>
                  <a:lnTo>
                    <a:pt x="4816592" y="809397"/>
                  </a:lnTo>
                  <a:lnTo>
                    <a:pt x="0" y="809397"/>
                  </a:lnTo>
                  <a:close/>
                </a:path>
              </a:pathLst>
            </a:custGeom>
            <a:solidFill>
              <a:srgbClr val="071C42"/>
            </a:solidFill>
          </p:spPr>
        </p:sp>
        <p:sp>
          <p:nvSpPr>
            <p:cNvPr id="4" name="TextBox 4">
              <a:extLst>
                <a:ext uri="{FF2B5EF4-FFF2-40B4-BE49-F238E27FC236}">
                  <a16:creationId xmlns:a16="http://schemas.microsoft.com/office/drawing/2014/main" id="{02741938-C02C-AD24-3FE8-D369EC7574E7}"/>
                </a:ext>
              </a:extLst>
            </p:cNvPr>
            <p:cNvSpPr txBox="1"/>
            <p:nvPr/>
          </p:nvSpPr>
          <p:spPr>
            <a:xfrm>
              <a:off x="0" y="-38100"/>
              <a:ext cx="4816593" cy="84749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a:extLst>
              <a:ext uri="{FF2B5EF4-FFF2-40B4-BE49-F238E27FC236}">
                <a16:creationId xmlns:a16="http://schemas.microsoft.com/office/drawing/2014/main" id="{D752760A-A0EE-0C3F-53ED-BEA908B3DC42}"/>
              </a:ext>
            </a:extLst>
          </p:cNvPr>
          <p:cNvGrpSpPr/>
          <p:nvPr/>
        </p:nvGrpSpPr>
        <p:grpSpPr>
          <a:xfrm>
            <a:off x="0" y="9999516"/>
            <a:ext cx="6212838" cy="288733"/>
            <a:chOff x="0" y="0"/>
            <a:chExt cx="1636303" cy="76045"/>
          </a:xfrm>
        </p:grpSpPr>
        <p:sp>
          <p:nvSpPr>
            <p:cNvPr id="7" name="Freeform 7">
              <a:extLst>
                <a:ext uri="{FF2B5EF4-FFF2-40B4-BE49-F238E27FC236}">
                  <a16:creationId xmlns:a16="http://schemas.microsoft.com/office/drawing/2014/main" id="{E2EAF8AA-6CF9-C416-1C0E-7ED8DED5D8BB}"/>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8" name="TextBox 8">
              <a:extLst>
                <a:ext uri="{FF2B5EF4-FFF2-40B4-BE49-F238E27FC236}">
                  <a16:creationId xmlns:a16="http://schemas.microsoft.com/office/drawing/2014/main" id="{B8FA4453-C9D1-71FA-95BF-0D77E92E51C4}"/>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9" name="AutoShape 9">
            <a:extLst>
              <a:ext uri="{FF2B5EF4-FFF2-40B4-BE49-F238E27FC236}">
                <a16:creationId xmlns:a16="http://schemas.microsoft.com/office/drawing/2014/main" id="{DFB3EC05-8B22-A1F0-682F-1DCD717351C0}"/>
              </a:ext>
            </a:extLst>
          </p:cNvPr>
          <p:cNvSpPr/>
          <p:nvPr/>
        </p:nvSpPr>
        <p:spPr>
          <a:xfrm>
            <a:off x="1219200" y="342900"/>
            <a:ext cx="16230600" cy="0"/>
          </a:xfrm>
          <a:prstGeom prst="line">
            <a:avLst/>
          </a:prstGeom>
          <a:ln w="19050" cap="flat">
            <a:solidFill>
              <a:srgbClr val="D9D9D9"/>
            </a:solidFill>
            <a:prstDash val="solid"/>
            <a:headEnd type="none" w="sm" len="sm"/>
            <a:tailEnd type="none" w="sm" len="sm"/>
          </a:ln>
        </p:spPr>
        <p:txBody>
          <a:bodyPr/>
          <a:lstStyle/>
          <a:p>
            <a:endParaRPr lang="en-IN" dirty="0"/>
          </a:p>
        </p:txBody>
      </p:sp>
      <p:sp>
        <p:nvSpPr>
          <p:cNvPr id="26" name="TextBox 18">
            <a:extLst>
              <a:ext uri="{FF2B5EF4-FFF2-40B4-BE49-F238E27FC236}">
                <a16:creationId xmlns:a16="http://schemas.microsoft.com/office/drawing/2014/main" id="{49998E2D-2BE1-84E0-FD93-96CF04223DEA}"/>
              </a:ext>
            </a:extLst>
          </p:cNvPr>
          <p:cNvSpPr txBox="1"/>
          <p:nvPr/>
        </p:nvSpPr>
        <p:spPr>
          <a:xfrm>
            <a:off x="685800" y="842199"/>
            <a:ext cx="10134600" cy="816762"/>
          </a:xfrm>
          <a:prstGeom prst="rect">
            <a:avLst/>
          </a:prstGeom>
        </p:spPr>
        <p:txBody>
          <a:bodyPr wrap="square" lIns="0" tIns="0" rIns="0" bIns="0" rtlCol="0" anchor="t">
            <a:spAutoFit/>
          </a:bodyPr>
          <a:lstStyle/>
          <a:p>
            <a:pPr>
              <a:lnSpc>
                <a:spcPts val="6719"/>
              </a:lnSpc>
            </a:pPr>
            <a:r>
              <a:rPr lang="en-US" sz="4800" dirty="0">
                <a:solidFill>
                  <a:srgbClr val="FFFFFF"/>
                </a:solidFill>
                <a:latin typeface="Poppins Bold"/>
              </a:rPr>
              <a:t>FUTURE WORK</a:t>
            </a:r>
          </a:p>
        </p:txBody>
      </p:sp>
    </p:spTree>
    <p:extLst>
      <p:ext uri="{BB962C8B-B14F-4D97-AF65-F5344CB8AC3E}">
        <p14:creationId xmlns:p14="http://schemas.microsoft.com/office/powerpoint/2010/main" val="42387981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154584" y="0"/>
            <a:ext cx="11133416" cy="3429000"/>
            <a:chOff x="0" y="0"/>
            <a:chExt cx="2639032" cy="812800"/>
          </a:xfrm>
        </p:grpSpPr>
        <p:sp>
          <p:nvSpPr>
            <p:cNvPr id="3" name="Freeform 3"/>
            <p:cNvSpPr/>
            <p:nvPr/>
          </p:nvSpPr>
          <p:spPr>
            <a:xfrm>
              <a:off x="0" y="0"/>
              <a:ext cx="2639032" cy="812800"/>
            </a:xfrm>
            <a:custGeom>
              <a:avLst/>
              <a:gdLst/>
              <a:ahLst/>
              <a:cxnLst/>
              <a:rect l="l" t="t" r="r" b="b"/>
              <a:pathLst>
                <a:path w="2639032" h="812800">
                  <a:moveTo>
                    <a:pt x="0" y="0"/>
                  </a:moveTo>
                  <a:lnTo>
                    <a:pt x="2639032" y="0"/>
                  </a:lnTo>
                  <a:lnTo>
                    <a:pt x="2639032" y="812800"/>
                  </a:lnTo>
                  <a:lnTo>
                    <a:pt x="0" y="812800"/>
                  </a:lnTo>
                  <a:close/>
                </a:path>
              </a:pathLst>
            </a:custGeom>
            <a:solidFill>
              <a:srgbClr val="071C42"/>
            </a:solidFill>
          </p:spPr>
        </p:sp>
        <p:sp>
          <p:nvSpPr>
            <p:cNvPr id="4" name="TextBox 4"/>
            <p:cNvSpPr txBox="1"/>
            <p:nvPr/>
          </p:nvSpPr>
          <p:spPr>
            <a:xfrm>
              <a:off x="0" y="-38100"/>
              <a:ext cx="2639032" cy="850900"/>
            </a:xfrm>
            <a:prstGeom prst="rect">
              <a:avLst/>
            </a:prstGeom>
          </p:spPr>
          <p:txBody>
            <a:bodyPr lIns="50800" tIns="50800" rIns="50800" bIns="50800" rtlCol="0" anchor="ctr"/>
            <a:lstStyle/>
            <a:p>
              <a:pPr algn="ctr">
                <a:lnSpc>
                  <a:spcPts val="2659"/>
                </a:lnSpc>
                <a:spcBef>
                  <a:spcPct val="0"/>
                </a:spcBef>
              </a:pPr>
              <a:endParaRPr dirty="0"/>
            </a:p>
          </p:txBody>
        </p:sp>
      </p:grpSp>
      <p:grpSp>
        <p:nvGrpSpPr>
          <p:cNvPr id="5" name="Group 5"/>
          <p:cNvGrpSpPr/>
          <p:nvPr/>
        </p:nvGrpSpPr>
        <p:grpSpPr>
          <a:xfrm>
            <a:off x="8437354" y="3429000"/>
            <a:ext cx="9850646" cy="3429000"/>
            <a:chOff x="0" y="0"/>
            <a:chExt cx="2334968" cy="812800"/>
          </a:xfrm>
        </p:grpSpPr>
        <p:sp>
          <p:nvSpPr>
            <p:cNvPr id="6" name="Freeform 6"/>
            <p:cNvSpPr/>
            <p:nvPr/>
          </p:nvSpPr>
          <p:spPr>
            <a:xfrm>
              <a:off x="0" y="0"/>
              <a:ext cx="2334968" cy="812800"/>
            </a:xfrm>
            <a:custGeom>
              <a:avLst/>
              <a:gdLst/>
              <a:ahLst/>
              <a:cxnLst/>
              <a:rect l="l" t="t" r="r" b="b"/>
              <a:pathLst>
                <a:path w="2334968" h="812800">
                  <a:moveTo>
                    <a:pt x="0" y="0"/>
                  </a:moveTo>
                  <a:lnTo>
                    <a:pt x="2334968" y="0"/>
                  </a:lnTo>
                  <a:lnTo>
                    <a:pt x="2334968" y="812800"/>
                  </a:lnTo>
                  <a:lnTo>
                    <a:pt x="0" y="812800"/>
                  </a:lnTo>
                  <a:close/>
                </a:path>
              </a:pathLst>
            </a:custGeom>
            <a:solidFill>
              <a:srgbClr val="3DCAB1"/>
            </a:solidFill>
          </p:spPr>
        </p:sp>
        <p:sp>
          <p:nvSpPr>
            <p:cNvPr id="7" name="TextBox 7"/>
            <p:cNvSpPr txBox="1"/>
            <p:nvPr/>
          </p:nvSpPr>
          <p:spPr>
            <a:xfrm>
              <a:off x="0" y="-38100"/>
              <a:ext cx="2334968" cy="850900"/>
            </a:xfrm>
            <a:prstGeom prst="rect">
              <a:avLst/>
            </a:prstGeom>
          </p:spPr>
          <p:txBody>
            <a:bodyPr lIns="50800" tIns="50800" rIns="50800" bIns="50800" rtlCol="0" anchor="ctr"/>
            <a:lstStyle/>
            <a:p>
              <a:pPr algn="ctr">
                <a:lnSpc>
                  <a:spcPts val="2659"/>
                </a:lnSpc>
                <a:spcBef>
                  <a:spcPct val="0"/>
                </a:spcBef>
              </a:pPr>
              <a:endParaRPr dirty="0"/>
            </a:p>
          </p:txBody>
        </p:sp>
      </p:grpSp>
      <p:grpSp>
        <p:nvGrpSpPr>
          <p:cNvPr id="8" name="Group 8"/>
          <p:cNvGrpSpPr/>
          <p:nvPr/>
        </p:nvGrpSpPr>
        <p:grpSpPr>
          <a:xfrm>
            <a:off x="9924636" y="6858000"/>
            <a:ext cx="8363364" cy="3429000"/>
            <a:chOff x="0" y="0"/>
            <a:chExt cx="1982427" cy="812800"/>
          </a:xfrm>
        </p:grpSpPr>
        <p:sp>
          <p:nvSpPr>
            <p:cNvPr id="9" name="Freeform 9"/>
            <p:cNvSpPr/>
            <p:nvPr/>
          </p:nvSpPr>
          <p:spPr>
            <a:xfrm>
              <a:off x="0" y="0"/>
              <a:ext cx="1982427" cy="812800"/>
            </a:xfrm>
            <a:custGeom>
              <a:avLst/>
              <a:gdLst/>
              <a:ahLst/>
              <a:cxnLst/>
              <a:rect l="l" t="t" r="r" b="b"/>
              <a:pathLst>
                <a:path w="1982427" h="812800">
                  <a:moveTo>
                    <a:pt x="0" y="0"/>
                  </a:moveTo>
                  <a:lnTo>
                    <a:pt x="1982427" y="0"/>
                  </a:lnTo>
                  <a:lnTo>
                    <a:pt x="1982427" y="812800"/>
                  </a:lnTo>
                  <a:lnTo>
                    <a:pt x="0" y="812800"/>
                  </a:lnTo>
                  <a:close/>
                </a:path>
              </a:pathLst>
            </a:custGeom>
            <a:solidFill>
              <a:srgbClr val="071C42"/>
            </a:solidFill>
          </p:spPr>
        </p:sp>
        <p:sp>
          <p:nvSpPr>
            <p:cNvPr id="10" name="TextBox 10"/>
            <p:cNvSpPr txBox="1"/>
            <p:nvPr/>
          </p:nvSpPr>
          <p:spPr>
            <a:xfrm>
              <a:off x="0" y="-38100"/>
              <a:ext cx="1982427" cy="850900"/>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TextBox 11"/>
          <p:cNvSpPr txBox="1"/>
          <p:nvPr/>
        </p:nvSpPr>
        <p:spPr>
          <a:xfrm>
            <a:off x="8437354" y="476276"/>
            <a:ext cx="5969920"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Strategy 1</a:t>
            </a:r>
          </a:p>
        </p:txBody>
      </p:sp>
      <p:sp>
        <p:nvSpPr>
          <p:cNvPr id="12" name="TextBox 12"/>
          <p:cNvSpPr txBox="1"/>
          <p:nvPr/>
        </p:nvSpPr>
        <p:spPr>
          <a:xfrm>
            <a:off x="8437354" y="1082014"/>
            <a:ext cx="6409167" cy="1804035"/>
          </a:xfrm>
          <a:prstGeom prst="rect">
            <a:avLst/>
          </a:prstGeom>
        </p:spPr>
        <p:txBody>
          <a:bodyPr lIns="0" tIns="0" rIns="0" bIns="0" rtlCol="0" anchor="t">
            <a:spAutoFit/>
          </a:bodyPr>
          <a:lstStyle/>
          <a:p>
            <a:pPr>
              <a:lnSpc>
                <a:spcPts val="2880"/>
              </a:lnSpc>
            </a:pPr>
            <a:r>
              <a:rPr lang="en-US" sz="1800" dirty="0">
                <a:solidFill>
                  <a:srgbClr val="EEF2F5"/>
                </a:solidFill>
                <a:latin typeface="Poppins"/>
              </a:rPr>
              <a:t>In the presentation session, the background can be filled with information that is arranged systematically and effectively concerning an interesting topic to be used as material for discussion at the opening of the presentation session. </a:t>
            </a:r>
          </a:p>
        </p:txBody>
      </p:sp>
      <p:sp>
        <p:nvSpPr>
          <p:cNvPr id="13" name="TextBox 13"/>
          <p:cNvSpPr txBox="1"/>
          <p:nvPr/>
        </p:nvSpPr>
        <p:spPr>
          <a:xfrm>
            <a:off x="9924636" y="3905276"/>
            <a:ext cx="5969920"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Strategy 2</a:t>
            </a:r>
          </a:p>
        </p:txBody>
      </p:sp>
      <p:sp>
        <p:nvSpPr>
          <p:cNvPr id="14" name="TextBox 14"/>
          <p:cNvSpPr txBox="1"/>
          <p:nvPr/>
        </p:nvSpPr>
        <p:spPr>
          <a:xfrm>
            <a:off x="9924636" y="4511014"/>
            <a:ext cx="6409167" cy="1804035"/>
          </a:xfrm>
          <a:prstGeom prst="rect">
            <a:avLst/>
          </a:prstGeom>
        </p:spPr>
        <p:txBody>
          <a:bodyPr lIns="0" tIns="0" rIns="0" bIns="0" rtlCol="0" anchor="t">
            <a:spAutoFit/>
          </a:bodyPr>
          <a:lstStyle/>
          <a:p>
            <a:pPr>
              <a:lnSpc>
                <a:spcPts val="2880"/>
              </a:lnSpc>
            </a:pPr>
            <a:r>
              <a:rPr lang="en-US" sz="1800" dirty="0">
                <a:solidFill>
                  <a:srgbClr val="FFFFFF"/>
                </a:solidFill>
                <a:latin typeface="Poppins"/>
              </a:rPr>
              <a:t>In the presentation session, the background can be filled with information that is arranged systematically and effectively concerning an interesting topic to be used as material for discussion at the opening of the presentation session. </a:t>
            </a:r>
          </a:p>
        </p:txBody>
      </p:sp>
      <p:sp>
        <p:nvSpPr>
          <p:cNvPr id="15" name="TextBox 15"/>
          <p:cNvSpPr txBox="1"/>
          <p:nvPr/>
        </p:nvSpPr>
        <p:spPr>
          <a:xfrm>
            <a:off x="10901735" y="7334276"/>
            <a:ext cx="5969920"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Strategy 3</a:t>
            </a:r>
          </a:p>
        </p:txBody>
      </p:sp>
      <p:sp>
        <p:nvSpPr>
          <p:cNvPr id="16" name="TextBox 16"/>
          <p:cNvSpPr txBox="1"/>
          <p:nvPr/>
        </p:nvSpPr>
        <p:spPr>
          <a:xfrm>
            <a:off x="10901735" y="7940014"/>
            <a:ext cx="6409167" cy="1804035"/>
          </a:xfrm>
          <a:prstGeom prst="rect">
            <a:avLst/>
          </a:prstGeom>
        </p:spPr>
        <p:txBody>
          <a:bodyPr lIns="0" tIns="0" rIns="0" bIns="0" rtlCol="0" anchor="t">
            <a:spAutoFit/>
          </a:bodyPr>
          <a:lstStyle/>
          <a:p>
            <a:pPr>
              <a:lnSpc>
                <a:spcPts val="2880"/>
              </a:lnSpc>
            </a:pPr>
            <a:r>
              <a:rPr lang="en-US" sz="1800" dirty="0">
                <a:solidFill>
                  <a:srgbClr val="EEF2F5"/>
                </a:solidFill>
                <a:latin typeface="Poppins"/>
              </a:rPr>
              <a:t>In the presentation session, the background can be filled with information that is arranged systematically and effectively concerning an interesting topic to be used as material for discussion at the opening of the presentation session. </a:t>
            </a:r>
          </a:p>
        </p:txBody>
      </p:sp>
      <p:sp>
        <p:nvSpPr>
          <p:cNvPr id="17" name="TextBox 17"/>
          <p:cNvSpPr txBox="1"/>
          <p:nvPr/>
        </p:nvSpPr>
        <p:spPr>
          <a:xfrm>
            <a:off x="1221496" y="5774042"/>
            <a:ext cx="4643986" cy="1752600"/>
          </a:xfrm>
          <a:prstGeom prst="rect">
            <a:avLst/>
          </a:prstGeom>
        </p:spPr>
        <p:txBody>
          <a:bodyPr lIns="0" tIns="0" rIns="0" bIns="0" rtlCol="0" anchor="t">
            <a:spAutoFit/>
          </a:bodyPr>
          <a:lstStyle/>
          <a:p>
            <a:pPr>
              <a:lnSpc>
                <a:spcPts val="6719"/>
              </a:lnSpc>
            </a:pPr>
            <a:r>
              <a:rPr lang="en-US" sz="5599" dirty="0">
                <a:solidFill>
                  <a:srgbClr val="101010"/>
                </a:solidFill>
                <a:latin typeface="Poppins Bold"/>
              </a:rPr>
              <a:t>Marketing Strategy</a:t>
            </a:r>
          </a:p>
        </p:txBody>
      </p:sp>
      <p:sp>
        <p:nvSpPr>
          <p:cNvPr id="18" name="TextBox 18"/>
          <p:cNvSpPr txBox="1"/>
          <p:nvPr/>
        </p:nvSpPr>
        <p:spPr>
          <a:xfrm>
            <a:off x="1221496" y="7816215"/>
            <a:ext cx="4643986" cy="1442085"/>
          </a:xfrm>
          <a:prstGeom prst="rect">
            <a:avLst/>
          </a:prstGeom>
        </p:spPr>
        <p:txBody>
          <a:bodyPr lIns="0" tIns="0" rIns="0" bIns="0" rtlCol="0" anchor="t">
            <a:spAutoFit/>
          </a:bodyPr>
          <a:lstStyle/>
          <a:p>
            <a:pPr>
              <a:lnSpc>
                <a:spcPts val="2880"/>
              </a:lnSpc>
            </a:pPr>
            <a:r>
              <a:rPr lang="en-US" sz="1800" dirty="0">
                <a:solidFill>
                  <a:srgbClr val="545454"/>
                </a:solidFill>
                <a:latin typeface="Poppins"/>
              </a:rPr>
              <a:t>Presentations are communication tools that can be used as lectures, speeches, reports, and more. It all depends on the purpose of your presentation.</a:t>
            </a:r>
          </a:p>
        </p:txBody>
      </p:sp>
      <p:sp>
        <p:nvSpPr>
          <p:cNvPr id="19" name="Freeform 19"/>
          <p:cNvSpPr/>
          <p:nvPr/>
        </p:nvSpPr>
        <p:spPr>
          <a:xfrm flipH="1">
            <a:off x="-2861667" y="-805804"/>
            <a:ext cx="8166327" cy="6636996"/>
          </a:xfrm>
          <a:custGeom>
            <a:avLst/>
            <a:gdLst/>
            <a:ahLst/>
            <a:cxnLst/>
            <a:rect l="l" t="t" r="r" b="b"/>
            <a:pathLst>
              <a:path w="8166327" h="6636996">
                <a:moveTo>
                  <a:pt x="8166327" y="0"/>
                </a:moveTo>
                <a:lnTo>
                  <a:pt x="0" y="0"/>
                </a:lnTo>
                <a:lnTo>
                  <a:pt x="0" y="6636996"/>
                </a:lnTo>
                <a:lnTo>
                  <a:pt x="8166327" y="6636996"/>
                </a:lnTo>
                <a:lnTo>
                  <a:pt x="8166327"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037011" cy="2438400"/>
          </a:xfrm>
        </p:grpSpPr>
        <p:sp>
          <p:nvSpPr>
            <p:cNvPr id="3" name="Freeform 3"/>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dirty="0"/>
            </a:p>
          </p:txBody>
        </p:sp>
      </p:grpSp>
      <p:sp>
        <p:nvSpPr>
          <p:cNvPr id="5" name="TextBox 5"/>
          <p:cNvSpPr txBox="1"/>
          <p:nvPr/>
        </p:nvSpPr>
        <p:spPr>
          <a:xfrm>
            <a:off x="7315200" y="4203923"/>
            <a:ext cx="4276413"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THANK YOU</a:t>
            </a:r>
          </a:p>
        </p:txBody>
      </p:sp>
      <p:sp>
        <p:nvSpPr>
          <p:cNvPr id="7" name="AutoShape 7"/>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8" name="Group 8"/>
          <p:cNvGrpSpPr/>
          <p:nvPr/>
        </p:nvGrpSpPr>
        <p:grpSpPr>
          <a:xfrm rot="-5400000">
            <a:off x="16024361" y="1974906"/>
            <a:ext cx="4238545" cy="288733"/>
            <a:chOff x="0" y="0"/>
            <a:chExt cx="1116325" cy="76045"/>
          </a:xfrm>
        </p:grpSpPr>
        <p:sp>
          <p:nvSpPr>
            <p:cNvPr id="9" name="Freeform 9"/>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p:cNvSpPr/>
          <p:nvPr/>
        </p:nvSpPr>
        <p:spPr>
          <a:xfrm flipV="1">
            <a:off x="11305676" y="5268621"/>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BBAEF-D015-1704-D42E-E2A47D36411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35628D5-667D-B9AF-0179-05339DFD90DF}"/>
              </a:ext>
            </a:extLst>
          </p:cNvPr>
          <p:cNvGrpSpPr/>
          <p:nvPr/>
        </p:nvGrpSpPr>
        <p:grpSpPr>
          <a:xfrm>
            <a:off x="-76200" y="-4"/>
            <a:ext cx="18440400" cy="10858504"/>
            <a:chOff x="0" y="0"/>
            <a:chExt cx="2037011" cy="2438400"/>
          </a:xfrm>
        </p:grpSpPr>
        <p:sp>
          <p:nvSpPr>
            <p:cNvPr id="3" name="Freeform 3">
              <a:extLst>
                <a:ext uri="{FF2B5EF4-FFF2-40B4-BE49-F238E27FC236}">
                  <a16:creationId xmlns:a16="http://schemas.microsoft.com/office/drawing/2014/main" id="{449D7DA6-B06E-A7E2-3CC3-DE5B4BCC8AB8}"/>
                </a:ext>
              </a:extLst>
            </p:cNvPr>
            <p:cNvSpPr/>
            <p:nvPr/>
          </p:nvSpPr>
          <p:spPr>
            <a:xfrm>
              <a:off x="0" y="0"/>
              <a:ext cx="2037011" cy="2438400"/>
            </a:xfrm>
            <a:custGeom>
              <a:avLst/>
              <a:gdLst/>
              <a:ahLst/>
              <a:cxnLst/>
              <a:rect l="l" t="t" r="r" b="b"/>
              <a:pathLst>
                <a:path w="2037011" h="2438400">
                  <a:moveTo>
                    <a:pt x="0" y="0"/>
                  </a:moveTo>
                  <a:lnTo>
                    <a:pt x="2037011" y="0"/>
                  </a:lnTo>
                  <a:lnTo>
                    <a:pt x="2037011" y="2438400"/>
                  </a:lnTo>
                  <a:lnTo>
                    <a:pt x="0" y="2438400"/>
                  </a:lnTo>
                  <a:close/>
                </a:path>
              </a:pathLst>
            </a:custGeom>
            <a:solidFill>
              <a:srgbClr val="071C42"/>
            </a:solidFill>
          </p:spPr>
        </p:sp>
        <p:sp>
          <p:nvSpPr>
            <p:cNvPr id="4" name="TextBox 4">
              <a:extLst>
                <a:ext uri="{FF2B5EF4-FFF2-40B4-BE49-F238E27FC236}">
                  <a16:creationId xmlns:a16="http://schemas.microsoft.com/office/drawing/2014/main" id="{9E679C7B-7255-6DBB-190B-C9125C7096CA}"/>
                </a:ext>
              </a:extLst>
            </p:cNvPr>
            <p:cNvSpPr txBox="1"/>
            <p:nvPr/>
          </p:nvSpPr>
          <p:spPr>
            <a:xfrm>
              <a:off x="0" y="-38100"/>
              <a:ext cx="2037011" cy="2476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a:extLst>
              <a:ext uri="{FF2B5EF4-FFF2-40B4-BE49-F238E27FC236}">
                <a16:creationId xmlns:a16="http://schemas.microsoft.com/office/drawing/2014/main" id="{3767B85A-09BA-E8FB-E560-5C7742BD6D3E}"/>
              </a:ext>
            </a:extLst>
          </p:cNvPr>
          <p:cNvSpPr txBox="1"/>
          <p:nvPr/>
        </p:nvSpPr>
        <p:spPr>
          <a:xfrm>
            <a:off x="1223554" y="2098931"/>
            <a:ext cx="4325016" cy="881395"/>
          </a:xfrm>
          <a:prstGeom prst="rect">
            <a:avLst/>
          </a:prstGeom>
        </p:spPr>
        <p:txBody>
          <a:bodyPr wrap="square" lIns="0" tIns="0" rIns="0" bIns="0" rtlCol="0" anchor="t">
            <a:spAutoFit/>
          </a:bodyPr>
          <a:lstStyle/>
          <a:p>
            <a:pPr>
              <a:lnSpc>
                <a:spcPts val="6719"/>
              </a:lnSpc>
            </a:pPr>
            <a:r>
              <a:rPr lang="en-US" sz="6600" dirty="0">
                <a:solidFill>
                  <a:srgbClr val="FFFFFF"/>
                </a:solidFill>
                <a:latin typeface="Poppins Bold"/>
              </a:rPr>
              <a:t>Our Team</a:t>
            </a:r>
          </a:p>
        </p:txBody>
      </p:sp>
      <p:sp>
        <p:nvSpPr>
          <p:cNvPr id="7" name="AutoShape 7">
            <a:extLst>
              <a:ext uri="{FF2B5EF4-FFF2-40B4-BE49-F238E27FC236}">
                <a16:creationId xmlns:a16="http://schemas.microsoft.com/office/drawing/2014/main" id="{70A47CE0-D5C5-FF48-A849-B70D75569BBE}"/>
              </a:ext>
            </a:extLst>
          </p:cNvPr>
          <p:cNvSpPr/>
          <p:nvPr/>
        </p:nvSpPr>
        <p:spPr>
          <a:xfrm>
            <a:off x="1028700" y="800100"/>
            <a:ext cx="16230600" cy="0"/>
          </a:xfrm>
          <a:prstGeom prst="line">
            <a:avLst/>
          </a:prstGeom>
          <a:ln w="19050" cap="flat">
            <a:solidFill>
              <a:srgbClr val="D9D9D9"/>
            </a:solidFill>
            <a:prstDash val="solid"/>
            <a:headEnd type="none" w="sm" len="sm"/>
            <a:tailEnd type="none" w="sm" len="sm"/>
          </a:ln>
        </p:spPr>
      </p:sp>
      <p:grpSp>
        <p:nvGrpSpPr>
          <p:cNvPr id="8" name="Group 8">
            <a:extLst>
              <a:ext uri="{FF2B5EF4-FFF2-40B4-BE49-F238E27FC236}">
                <a16:creationId xmlns:a16="http://schemas.microsoft.com/office/drawing/2014/main" id="{7DFD5FDD-D078-B93C-764D-59FFE4A7A628}"/>
              </a:ext>
            </a:extLst>
          </p:cNvPr>
          <p:cNvGrpSpPr/>
          <p:nvPr/>
        </p:nvGrpSpPr>
        <p:grpSpPr>
          <a:xfrm rot="-5400000">
            <a:off x="16100561" y="1974906"/>
            <a:ext cx="4238545" cy="288733"/>
            <a:chOff x="0" y="0"/>
            <a:chExt cx="1116325" cy="76045"/>
          </a:xfrm>
        </p:grpSpPr>
        <p:sp>
          <p:nvSpPr>
            <p:cNvPr id="9" name="Freeform 9">
              <a:extLst>
                <a:ext uri="{FF2B5EF4-FFF2-40B4-BE49-F238E27FC236}">
                  <a16:creationId xmlns:a16="http://schemas.microsoft.com/office/drawing/2014/main" id="{CF3E1945-1982-C3E1-1735-CB8C5DD554EE}"/>
                </a:ext>
              </a:extLst>
            </p:cNvPr>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0" name="TextBox 10">
              <a:extLst>
                <a:ext uri="{FF2B5EF4-FFF2-40B4-BE49-F238E27FC236}">
                  <a16:creationId xmlns:a16="http://schemas.microsoft.com/office/drawing/2014/main" id="{4CCEE667-61D3-F7D6-EA8B-0AA3A7BA82B6}"/>
                </a:ext>
              </a:extLst>
            </p:cNvPr>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dirty="0"/>
            </a:p>
          </p:txBody>
        </p:sp>
      </p:grpSp>
      <p:sp>
        <p:nvSpPr>
          <p:cNvPr id="11" name="Freeform 11">
            <a:extLst>
              <a:ext uri="{FF2B5EF4-FFF2-40B4-BE49-F238E27FC236}">
                <a16:creationId xmlns:a16="http://schemas.microsoft.com/office/drawing/2014/main" id="{A5F8214E-F4B4-CE9F-5418-695A34722625}"/>
              </a:ext>
            </a:extLst>
          </p:cNvPr>
          <p:cNvSpPr/>
          <p:nvPr/>
        </p:nvSpPr>
        <p:spPr>
          <a:xfrm flipV="1">
            <a:off x="11658600" y="5279409"/>
            <a:ext cx="9005307" cy="6565688"/>
          </a:xfrm>
          <a:custGeom>
            <a:avLst/>
            <a:gdLst/>
            <a:ahLst/>
            <a:cxnLst/>
            <a:rect l="l" t="t" r="r" b="b"/>
            <a:pathLst>
              <a:path w="9005307" h="6565688">
                <a:moveTo>
                  <a:pt x="0" y="6565688"/>
                </a:moveTo>
                <a:lnTo>
                  <a:pt x="9005307" y="6565688"/>
                </a:lnTo>
                <a:lnTo>
                  <a:pt x="9005307" y="0"/>
                </a:lnTo>
                <a:lnTo>
                  <a:pt x="0" y="0"/>
                </a:lnTo>
                <a:lnTo>
                  <a:pt x="0" y="6565688"/>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22" name="TextBox 21">
            <a:extLst>
              <a:ext uri="{FF2B5EF4-FFF2-40B4-BE49-F238E27FC236}">
                <a16:creationId xmlns:a16="http://schemas.microsoft.com/office/drawing/2014/main" id="{01F6761B-6A5F-74C0-ED8E-02BFB0A27F7C}"/>
              </a:ext>
            </a:extLst>
          </p:cNvPr>
          <p:cNvSpPr txBox="1"/>
          <p:nvPr/>
        </p:nvSpPr>
        <p:spPr>
          <a:xfrm>
            <a:off x="1028700" y="3485213"/>
            <a:ext cx="13765725" cy="3974421"/>
          </a:xfrm>
          <a:prstGeom prst="rect">
            <a:avLst/>
          </a:prstGeom>
          <a:noFill/>
        </p:spPr>
        <p:txBody>
          <a:bodyPr wrap="square" rtlCol="0">
            <a:spAutoFit/>
          </a:bodyPr>
          <a:lstStyle/>
          <a:p>
            <a:pPr>
              <a:lnSpc>
                <a:spcPct val="200000"/>
              </a:lnSpc>
            </a:pPr>
            <a:r>
              <a:rPr lang="en-IN" sz="4400" dirty="0">
                <a:solidFill>
                  <a:schemeClr val="bg1"/>
                </a:solidFill>
                <a:latin typeface="Poppins Bold"/>
              </a:rPr>
              <a:t>ANUVIND M P </a:t>
            </a:r>
            <a:r>
              <a:rPr lang="en-IN" sz="4400" dirty="0">
                <a:solidFill>
                  <a:srgbClr val="3DCAB1"/>
                </a:solidFill>
                <a:latin typeface="Poppins Bold"/>
              </a:rPr>
              <a:t>(AM.EN.U4AIE22010)</a:t>
            </a:r>
          </a:p>
          <a:p>
            <a:pPr>
              <a:lnSpc>
                <a:spcPct val="200000"/>
              </a:lnSpc>
            </a:pPr>
            <a:r>
              <a:rPr lang="en-IN" sz="4400" dirty="0">
                <a:solidFill>
                  <a:schemeClr val="bg1"/>
                </a:solidFill>
                <a:latin typeface="Poppins Bold"/>
              </a:rPr>
              <a:t>HARISHANKAR BINU NAIR </a:t>
            </a:r>
            <a:r>
              <a:rPr lang="en-IN" sz="4400" dirty="0">
                <a:solidFill>
                  <a:srgbClr val="3DCAB1"/>
                </a:solidFill>
                <a:latin typeface="Poppins Bold"/>
              </a:rPr>
              <a:t>(AM.EN.U4AIE22023)</a:t>
            </a:r>
          </a:p>
          <a:p>
            <a:pPr>
              <a:lnSpc>
                <a:spcPct val="200000"/>
              </a:lnSpc>
            </a:pPr>
            <a:r>
              <a:rPr lang="en-IN" sz="4400" dirty="0">
                <a:solidFill>
                  <a:schemeClr val="bg1"/>
                </a:solidFill>
                <a:latin typeface="Poppins Bold"/>
              </a:rPr>
              <a:t>R S HARISH KUMAR </a:t>
            </a:r>
            <a:r>
              <a:rPr lang="en-IN" sz="4400" dirty="0">
                <a:solidFill>
                  <a:srgbClr val="3DCAB1"/>
                </a:solidFill>
                <a:latin typeface="Poppins Bold"/>
              </a:rPr>
              <a:t>(AM.EN.U4AIE22042)</a:t>
            </a:r>
          </a:p>
        </p:txBody>
      </p:sp>
    </p:spTree>
    <p:extLst>
      <p:ext uri="{BB962C8B-B14F-4D97-AF65-F5344CB8AC3E}">
        <p14:creationId xmlns:p14="http://schemas.microsoft.com/office/powerpoint/2010/main" val="176157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8" name="TextBox 8"/>
          <p:cNvSpPr txBox="1"/>
          <p:nvPr/>
        </p:nvSpPr>
        <p:spPr>
          <a:xfrm>
            <a:off x="3513129" y="2721252"/>
            <a:ext cx="3657600" cy="1719060"/>
          </a:xfrm>
          <a:prstGeom prst="rect">
            <a:avLst/>
          </a:prstGeom>
        </p:spPr>
        <p:txBody>
          <a:bodyPr wrap="square" lIns="0" tIns="0" rIns="0" bIns="0" rtlCol="0" anchor="t">
            <a:spAutoFit/>
          </a:bodyPr>
          <a:lstStyle/>
          <a:p>
            <a:pPr>
              <a:lnSpc>
                <a:spcPts val="6719"/>
              </a:lnSpc>
            </a:pPr>
            <a:r>
              <a:rPr lang="en-US" sz="6000" dirty="0">
                <a:solidFill>
                  <a:srgbClr val="3DCAB1"/>
                </a:solidFill>
                <a:latin typeface="Poppins Bold"/>
              </a:rPr>
              <a:t>Table of Contents</a:t>
            </a:r>
          </a:p>
        </p:txBody>
      </p:sp>
      <p:sp>
        <p:nvSpPr>
          <p:cNvPr id="9" name="AutoShape 9"/>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10" name="Freeform 10"/>
          <p:cNvSpPr/>
          <p:nvPr/>
        </p:nvSpPr>
        <p:spPr>
          <a:xfrm flipH="1">
            <a:off x="-1972654" y="3314700"/>
            <a:ext cx="9143383" cy="7431077"/>
          </a:xfrm>
          <a:custGeom>
            <a:avLst/>
            <a:gdLst/>
            <a:ahLst/>
            <a:cxnLst/>
            <a:rect l="l" t="t" r="r" b="b"/>
            <a:pathLst>
              <a:path w="9143383" h="7431077">
                <a:moveTo>
                  <a:pt x="9143383" y="0"/>
                </a:moveTo>
                <a:lnTo>
                  <a:pt x="0" y="0"/>
                </a:lnTo>
                <a:lnTo>
                  <a:pt x="0" y="7431076"/>
                </a:lnTo>
                <a:lnTo>
                  <a:pt x="9143383" y="7431076"/>
                </a:lnTo>
                <a:lnTo>
                  <a:pt x="9143383"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grpSp>
        <p:nvGrpSpPr>
          <p:cNvPr id="11" name="Group 11"/>
          <p:cNvGrpSpPr/>
          <p:nvPr/>
        </p:nvGrpSpPr>
        <p:grpSpPr>
          <a:xfrm>
            <a:off x="8981917" y="9998267"/>
            <a:ext cx="9995383" cy="288733"/>
            <a:chOff x="0" y="0"/>
            <a:chExt cx="2632529" cy="76045"/>
          </a:xfrm>
        </p:grpSpPr>
        <p:sp>
          <p:nvSpPr>
            <p:cNvPr id="12" name="Freeform 12"/>
            <p:cNvSpPr/>
            <p:nvPr/>
          </p:nvSpPr>
          <p:spPr>
            <a:xfrm>
              <a:off x="0" y="0"/>
              <a:ext cx="2632529" cy="76045"/>
            </a:xfrm>
            <a:custGeom>
              <a:avLst/>
              <a:gdLst/>
              <a:ahLst/>
              <a:cxnLst/>
              <a:rect l="l" t="t" r="r" b="b"/>
              <a:pathLst>
                <a:path w="2632529" h="76045">
                  <a:moveTo>
                    <a:pt x="0" y="0"/>
                  </a:moveTo>
                  <a:lnTo>
                    <a:pt x="2632529" y="0"/>
                  </a:lnTo>
                  <a:lnTo>
                    <a:pt x="2632529" y="76045"/>
                  </a:lnTo>
                  <a:lnTo>
                    <a:pt x="0" y="76045"/>
                  </a:lnTo>
                  <a:close/>
                </a:path>
              </a:pathLst>
            </a:custGeom>
            <a:solidFill>
              <a:srgbClr val="3DCAB1"/>
            </a:solidFill>
          </p:spPr>
        </p:sp>
        <p:sp>
          <p:nvSpPr>
            <p:cNvPr id="13" name="TextBox 13"/>
            <p:cNvSpPr txBox="1"/>
            <p:nvPr/>
          </p:nvSpPr>
          <p:spPr>
            <a:xfrm>
              <a:off x="0" y="-38100"/>
              <a:ext cx="2632529" cy="114145"/>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8">
            <a:extLst>
              <a:ext uri="{FF2B5EF4-FFF2-40B4-BE49-F238E27FC236}">
                <a16:creationId xmlns:a16="http://schemas.microsoft.com/office/drawing/2014/main" id="{4F88D97F-96CD-A28D-7457-A31FF5B72B6D}"/>
              </a:ext>
            </a:extLst>
          </p:cNvPr>
          <p:cNvSpPr txBox="1"/>
          <p:nvPr/>
        </p:nvSpPr>
        <p:spPr>
          <a:xfrm>
            <a:off x="9966960" y="1436850"/>
            <a:ext cx="8305800" cy="7632987"/>
          </a:xfrm>
          <a:prstGeom prst="rect">
            <a:avLst/>
          </a:prstGeom>
        </p:spPr>
        <p:txBody>
          <a:bodyPr wrap="square" lIns="0" tIns="0" rIns="0" bIns="0" rtlCol="0" anchor="t">
            <a:spAutoFit/>
          </a:bodyPr>
          <a:lstStyle/>
          <a:p>
            <a:pPr>
              <a:lnSpc>
                <a:spcPts val="6719"/>
              </a:lnSpc>
            </a:pPr>
            <a:r>
              <a:rPr lang="en-US" sz="3200" dirty="0">
                <a:solidFill>
                  <a:srgbClr val="3DCAB1"/>
                </a:solidFill>
                <a:latin typeface="Poppins" panose="00000500000000000000" pitchFamily="2" charset="0"/>
                <a:cs typeface="Poppins" panose="00000500000000000000" pitchFamily="2" charset="0"/>
              </a:rPr>
              <a:t>-</a:t>
            </a:r>
            <a:r>
              <a:rPr lang="en-US" sz="3200" dirty="0">
                <a:solidFill>
                  <a:srgbClr val="3DCAB1"/>
                </a:solidFill>
                <a:latin typeface="Poppins Bold" panose="00000800000000000000" charset="0"/>
                <a:cs typeface="Poppins Bold" panose="00000800000000000000" charset="0"/>
              </a:rPr>
              <a:t> </a:t>
            </a:r>
            <a:r>
              <a:rPr lang="en-US" sz="3200" dirty="0">
                <a:solidFill>
                  <a:srgbClr val="FFFFFF"/>
                </a:solidFill>
                <a:latin typeface="Poppins Bold" panose="00000800000000000000" charset="0"/>
                <a:cs typeface="Poppins Bold" panose="00000800000000000000" charset="0"/>
              </a:rPr>
              <a:t>Roles &amp; Responsibilities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Introduction</a:t>
            </a:r>
          </a:p>
          <a:p>
            <a:pPr marL="0" algn="l" rtl="0" eaLnBrk="1" latinLnBrk="0" hangingPunct="1">
              <a:lnSpc>
                <a:spcPts val="6719"/>
              </a:lnSpc>
              <a:spcBef>
                <a:spcPts val="0"/>
              </a:spcBef>
              <a:spcAft>
                <a:spcPts val="0"/>
              </a:spcAft>
            </a:pPr>
            <a:r>
              <a:rPr lang="en-US" sz="3200" dirty="0">
                <a:solidFill>
                  <a:srgbClr val="3DCAB1"/>
                </a:solidFill>
                <a:latin typeface="Poppins" panose="00000500000000000000" pitchFamily="2" charset="0"/>
                <a:cs typeface="Poppins" panose="00000500000000000000" pitchFamily="2" charset="0"/>
              </a:rPr>
              <a:t>- </a:t>
            </a:r>
            <a:r>
              <a:rPr lang="en-US" sz="3200" kern="1200" dirty="0">
                <a:solidFill>
                  <a:srgbClr val="FFFFFF"/>
                </a:solidFill>
                <a:effectLst/>
                <a:latin typeface="Poppins Bold" panose="00000800000000000000" charset="0"/>
                <a:ea typeface="+mn-ea"/>
                <a:cs typeface="Poppins Bold" panose="00000800000000000000" charset="0"/>
              </a:rPr>
              <a:t>Problem Definition</a:t>
            </a:r>
            <a:endParaRPr lang="en-IN" sz="3200" dirty="0">
              <a:effectLst/>
            </a:endParaRP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Literature Review</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Bold" panose="00000800000000000000" charset="0"/>
                <a:cs typeface="Poppins Bold" panose="00000800000000000000" charset="0"/>
              </a:rPr>
              <a:t>Implementation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Methodology</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chemeClr val="bg1"/>
                </a:solidFill>
                <a:latin typeface="Poppins" panose="00000500000000000000" pitchFamily="2" charset="0"/>
                <a:cs typeface="Poppins" panose="00000500000000000000" pitchFamily="2" charset="0"/>
              </a:rPr>
              <a:t>-</a:t>
            </a: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3DCAB1"/>
                </a:solidFill>
                <a:latin typeface="Poppins Bold" panose="00000800000000000000" charset="0"/>
                <a:cs typeface="Poppins Bold" panose="00000800000000000000" charset="0"/>
              </a:rPr>
              <a:t>Results(Visualizations)</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Conclusion</a:t>
            </a:r>
          </a:p>
          <a:p>
            <a:pPr>
              <a:lnSpc>
                <a:spcPts val="6719"/>
              </a:lnSpc>
            </a:pPr>
            <a:r>
              <a:rPr lang="en-US" sz="3200" dirty="0">
                <a:solidFill>
                  <a:srgbClr val="3DCAB1"/>
                </a:solidFill>
                <a:latin typeface="Poppins" panose="00000500000000000000" pitchFamily="2" charset="0"/>
                <a:cs typeface="Poppins" panose="00000500000000000000" pitchFamily="2" charset="0"/>
              </a:rPr>
              <a:t>- </a:t>
            </a:r>
            <a:r>
              <a:rPr lang="en-US" sz="3200" dirty="0">
                <a:solidFill>
                  <a:srgbClr val="FFFFFF"/>
                </a:solidFill>
                <a:latin typeface="Poppins Bold" panose="00000800000000000000" charset="0"/>
                <a:cs typeface="Poppins Bold" panose="00000800000000000000" charset="0"/>
              </a:rPr>
              <a:t>Future Work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485900"/>
            <a:ext cx="5788904" cy="1718419"/>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Roles &amp; Responsibilities</a:t>
            </a:r>
          </a:p>
        </p:txBody>
      </p:sp>
      <p:grpSp>
        <p:nvGrpSpPr>
          <p:cNvPr id="3" name="Group 3"/>
          <p:cNvGrpSpPr/>
          <p:nvPr/>
        </p:nvGrpSpPr>
        <p:grpSpPr>
          <a:xfrm>
            <a:off x="0" y="4457701"/>
            <a:ext cx="6121614" cy="5829299"/>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221496" y="5143500"/>
            <a:ext cx="3509493"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Anuvind MP (010)</a:t>
            </a:r>
          </a:p>
        </p:txBody>
      </p:sp>
      <p:sp>
        <p:nvSpPr>
          <p:cNvPr id="7" name="TextBox 7"/>
          <p:cNvSpPr txBox="1"/>
          <p:nvPr/>
        </p:nvSpPr>
        <p:spPr>
          <a:xfrm>
            <a:off x="1191016" y="6142672"/>
            <a:ext cx="3678622" cy="343556"/>
          </a:xfrm>
          <a:prstGeom prst="rect">
            <a:avLst/>
          </a:prstGeom>
        </p:spPr>
        <p:txBody>
          <a:bodyPr lIns="0" tIns="0" rIns="0" bIns="0" rtlCol="0" anchor="t">
            <a:spAutoFit/>
          </a:bodyPr>
          <a:lstStyle/>
          <a:p>
            <a:pPr>
              <a:lnSpc>
                <a:spcPts val="2880"/>
              </a:lnSpc>
            </a:pPr>
            <a:r>
              <a:rPr lang="en-US" sz="1800" dirty="0" err="1">
                <a:solidFill>
                  <a:srgbClr val="D9D9D9"/>
                </a:solidFill>
                <a:latin typeface="Poppins"/>
              </a:rPr>
              <a:t>Bla</a:t>
            </a:r>
            <a:r>
              <a:rPr lang="en-US" sz="1800" dirty="0">
                <a:solidFill>
                  <a:srgbClr val="D9D9D9"/>
                </a:solidFill>
                <a:latin typeface="Poppins"/>
              </a:rPr>
              <a:t> </a:t>
            </a:r>
            <a:r>
              <a:rPr lang="en-US" sz="1800" dirty="0" err="1">
                <a:solidFill>
                  <a:srgbClr val="D9D9D9"/>
                </a:solidFill>
                <a:latin typeface="Poppins"/>
              </a:rPr>
              <a:t>bla</a:t>
            </a:r>
            <a:r>
              <a:rPr lang="en-US" sz="1800" dirty="0">
                <a:solidFill>
                  <a:srgbClr val="D9D9D9"/>
                </a:solidFill>
                <a:latin typeface="Poppins"/>
              </a:rPr>
              <a:t> </a:t>
            </a:r>
            <a:r>
              <a:rPr lang="en-US" sz="1800" dirty="0" err="1">
                <a:solidFill>
                  <a:srgbClr val="D9D9D9"/>
                </a:solidFill>
                <a:latin typeface="Poppins"/>
              </a:rPr>
              <a:t>bla</a:t>
            </a:r>
            <a:endParaRPr lang="en-US" sz="1800" dirty="0">
              <a:solidFill>
                <a:srgbClr val="D9D9D9"/>
              </a:solidFill>
              <a:latin typeface="Poppins"/>
            </a:endParaRPr>
          </a:p>
        </p:txBody>
      </p:sp>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6121614" y="4457701"/>
            <a:ext cx="6044772" cy="5829299"/>
            <a:chOff x="0" y="0"/>
            <a:chExt cx="1432835" cy="1219200"/>
          </a:xfrm>
        </p:grpSpPr>
        <p:sp>
          <p:nvSpPr>
            <p:cNvPr id="11" name="Freeform 11"/>
            <p:cNvSpPr/>
            <p:nvPr/>
          </p:nvSpPr>
          <p:spPr>
            <a:xfrm>
              <a:off x="0" y="0"/>
              <a:ext cx="1432835" cy="1219200"/>
            </a:xfrm>
            <a:custGeom>
              <a:avLst/>
              <a:gdLst/>
              <a:ahLst/>
              <a:cxnLst/>
              <a:rect l="l" t="t" r="r" b="b"/>
              <a:pathLst>
                <a:path w="1432835" h="1219200">
                  <a:moveTo>
                    <a:pt x="0" y="0"/>
                  </a:moveTo>
                  <a:lnTo>
                    <a:pt x="1432835" y="0"/>
                  </a:lnTo>
                  <a:lnTo>
                    <a:pt x="1432835" y="1219200"/>
                  </a:lnTo>
                  <a:lnTo>
                    <a:pt x="0" y="1219200"/>
                  </a:lnTo>
                  <a:close/>
                </a:path>
              </a:pathLst>
            </a:custGeom>
            <a:solidFill>
              <a:srgbClr val="3DCAB1"/>
            </a:solidFill>
          </p:spPr>
        </p:sp>
        <p:sp>
          <p:nvSpPr>
            <p:cNvPr id="12" name="TextBox 12"/>
            <p:cNvSpPr txBox="1"/>
            <p:nvPr/>
          </p:nvSpPr>
          <p:spPr>
            <a:xfrm>
              <a:off x="0" y="-38100"/>
              <a:ext cx="1432835" cy="125730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7024355" y="5175404"/>
            <a:ext cx="4377092"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Harishankar Binu Nair (023)</a:t>
            </a:r>
          </a:p>
        </p:txBody>
      </p:sp>
      <p:sp>
        <p:nvSpPr>
          <p:cNvPr id="14" name="TextBox 14"/>
          <p:cNvSpPr txBox="1"/>
          <p:nvPr/>
        </p:nvSpPr>
        <p:spPr>
          <a:xfrm>
            <a:off x="7310326" y="5957193"/>
            <a:ext cx="3678622" cy="343556"/>
          </a:xfrm>
          <a:prstGeom prst="rect">
            <a:avLst/>
          </a:prstGeom>
        </p:spPr>
        <p:txBody>
          <a:bodyPr lIns="0" tIns="0" rIns="0" bIns="0" rtlCol="0" anchor="t">
            <a:spAutoFit/>
          </a:bodyPr>
          <a:lstStyle/>
          <a:p>
            <a:pPr>
              <a:lnSpc>
                <a:spcPts val="2880"/>
              </a:lnSpc>
            </a:pPr>
            <a:r>
              <a:rPr lang="en-US" sz="1800" dirty="0" err="1">
                <a:solidFill>
                  <a:srgbClr val="FFFFFF"/>
                </a:solidFill>
                <a:latin typeface="Poppins"/>
              </a:rPr>
              <a:t>Bla</a:t>
            </a:r>
            <a:r>
              <a:rPr lang="en-US" sz="1800" dirty="0">
                <a:solidFill>
                  <a:srgbClr val="FFFFFF"/>
                </a:solidFill>
                <a:latin typeface="Poppins"/>
              </a:rPr>
              <a:t> </a:t>
            </a:r>
            <a:r>
              <a:rPr lang="en-US" sz="1800" dirty="0" err="1">
                <a:solidFill>
                  <a:srgbClr val="FFFFFF"/>
                </a:solidFill>
                <a:latin typeface="Poppins"/>
              </a:rPr>
              <a:t>bla</a:t>
            </a:r>
            <a:r>
              <a:rPr lang="en-US" sz="1800" dirty="0">
                <a:solidFill>
                  <a:srgbClr val="FFFFFF"/>
                </a:solidFill>
                <a:latin typeface="Poppins"/>
              </a:rPr>
              <a:t> </a:t>
            </a:r>
            <a:r>
              <a:rPr lang="en-US" sz="1800" dirty="0" err="1">
                <a:solidFill>
                  <a:srgbClr val="FFFFFF"/>
                </a:solidFill>
                <a:latin typeface="Poppins"/>
              </a:rPr>
              <a:t>bla</a:t>
            </a:r>
            <a:endParaRPr lang="en-US" sz="1800" dirty="0">
              <a:solidFill>
                <a:srgbClr val="FFFFFF"/>
              </a:solidFill>
              <a:latin typeface="Poppins"/>
            </a:endParaRPr>
          </a:p>
        </p:txBody>
      </p:sp>
      <p:grpSp>
        <p:nvGrpSpPr>
          <p:cNvPr id="15" name="Group 15"/>
          <p:cNvGrpSpPr/>
          <p:nvPr/>
        </p:nvGrpSpPr>
        <p:grpSpPr>
          <a:xfrm>
            <a:off x="12166386" y="4457701"/>
            <a:ext cx="6121614" cy="5829299"/>
            <a:chOff x="0" y="0"/>
            <a:chExt cx="1451049" cy="1219200"/>
          </a:xfrm>
        </p:grpSpPr>
        <p:sp>
          <p:nvSpPr>
            <p:cNvPr id="16" name="Freeform 16"/>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sp>
        <p:sp>
          <p:nvSpPr>
            <p:cNvPr id="17" name="TextBox 17"/>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18" name="TextBox 18"/>
          <p:cNvSpPr txBox="1"/>
          <p:nvPr/>
        </p:nvSpPr>
        <p:spPr>
          <a:xfrm>
            <a:off x="13355098" y="5175404"/>
            <a:ext cx="3904202"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R S Harish Kumar (042)</a:t>
            </a:r>
          </a:p>
        </p:txBody>
      </p:sp>
      <p:sp>
        <p:nvSpPr>
          <p:cNvPr id="19" name="TextBox 19"/>
          <p:cNvSpPr txBox="1"/>
          <p:nvPr/>
        </p:nvSpPr>
        <p:spPr>
          <a:xfrm>
            <a:off x="13355098" y="5957193"/>
            <a:ext cx="3678622" cy="343556"/>
          </a:xfrm>
          <a:prstGeom prst="rect">
            <a:avLst/>
          </a:prstGeom>
        </p:spPr>
        <p:txBody>
          <a:bodyPr lIns="0" tIns="0" rIns="0" bIns="0" rtlCol="0" anchor="t">
            <a:spAutoFit/>
          </a:bodyPr>
          <a:lstStyle/>
          <a:p>
            <a:pPr>
              <a:lnSpc>
                <a:spcPts val="2880"/>
              </a:lnSpc>
            </a:pPr>
            <a:r>
              <a:rPr lang="en-US" sz="1800" dirty="0" err="1">
                <a:solidFill>
                  <a:srgbClr val="D9D9D9"/>
                </a:solidFill>
                <a:latin typeface="Poppins"/>
              </a:rPr>
              <a:t>Bla</a:t>
            </a:r>
            <a:r>
              <a:rPr lang="en-US" sz="1800" dirty="0">
                <a:solidFill>
                  <a:srgbClr val="D9D9D9"/>
                </a:solidFill>
                <a:latin typeface="Poppins"/>
              </a:rPr>
              <a:t> </a:t>
            </a:r>
            <a:r>
              <a:rPr lang="en-US" sz="1800" dirty="0" err="1">
                <a:solidFill>
                  <a:srgbClr val="D9D9D9"/>
                </a:solidFill>
                <a:latin typeface="Poppins"/>
              </a:rPr>
              <a:t>bla</a:t>
            </a:r>
            <a:r>
              <a:rPr lang="en-US" sz="1800" dirty="0">
                <a:solidFill>
                  <a:srgbClr val="D9D9D9"/>
                </a:solidFill>
                <a:latin typeface="Poppins"/>
              </a:rPr>
              <a:t> </a:t>
            </a:r>
            <a:r>
              <a:rPr lang="en-US" sz="1800" dirty="0" err="1">
                <a:solidFill>
                  <a:srgbClr val="D9D9D9"/>
                </a:solidFill>
                <a:latin typeface="Poppins"/>
              </a:rPr>
              <a:t>bla</a:t>
            </a:r>
            <a:endParaRPr lang="en-US" sz="1800" dirty="0">
              <a:solidFill>
                <a:srgbClr val="D9D9D9"/>
              </a:solidFill>
              <a:latin typeface="Poppins"/>
            </a:endParaRP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
            <a:ext cx="18288000" cy="4255741"/>
            <a:chOff x="0" y="0"/>
            <a:chExt cx="4816593" cy="1196899"/>
          </a:xfrm>
        </p:grpSpPr>
        <p:sp>
          <p:nvSpPr>
            <p:cNvPr id="3" name="Freeform 3"/>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22960" y="5867793"/>
            <a:ext cx="16421100" cy="2224583"/>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In today's world, climate change has heightened the frequency and severity of natural disasters like fires and floods. These events pose significant challenges to communities worldwide, requiring effective disaster management strategies. Such strategies involve preparedness, response, recovery, and resilience-building efforts, including early warning systems, emergency response plans, resilient infrastructure, and community engagement. Addressing the root causes of climate change through mitigation measures is also crucial. Collaborative efforts at all levels are essential for building a more resilient and sustainable future.</a:t>
            </a:r>
          </a:p>
        </p:txBody>
      </p:sp>
      <p:sp>
        <p:nvSpPr>
          <p:cNvPr id="7" name="TextBox 7"/>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a:off x="0" y="3981296"/>
            <a:ext cx="6212838" cy="288733"/>
            <a:chOff x="0" y="0"/>
            <a:chExt cx="1636303" cy="76045"/>
          </a:xfrm>
        </p:grpSpPr>
        <p:sp>
          <p:nvSpPr>
            <p:cNvPr id="10" name="Freeform 1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844E1-6681-B008-E0DF-A6091D88CE3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3E9CB076-DDBA-98A7-6E51-0CC64A32F5F8}"/>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FDE99CF5-D8E2-8888-3AD3-AE0A7489CF15}"/>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B168D215-02C0-4847-5267-F379D12B3306}"/>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6A453543-C3B2-B155-0861-8983856A4F25}"/>
              </a:ext>
            </a:extLst>
          </p:cNvPr>
          <p:cNvSpPr txBox="1"/>
          <p:nvPr/>
        </p:nvSpPr>
        <p:spPr>
          <a:xfrm>
            <a:off x="868680" y="6016972"/>
            <a:ext cx="16421100" cy="1852687"/>
          </a:xfrm>
          <a:prstGeom prst="rect">
            <a:avLst/>
          </a:prstGeom>
        </p:spPr>
        <p:txBody>
          <a:bodyPr wrap="square" lIns="0" tIns="0" rIns="0" bIns="0" rtlCol="0" anchor="t">
            <a:spAutoFit/>
          </a:bodyPr>
          <a:lstStyle/>
          <a:p>
            <a:pPr>
              <a:lnSpc>
                <a:spcPts val="2880"/>
              </a:lnSpc>
            </a:pPr>
            <a:r>
              <a:rPr lang="en-US" sz="2400" dirty="0">
                <a:solidFill>
                  <a:srgbClr val="545454"/>
                </a:solidFill>
                <a:latin typeface="Poppins"/>
              </a:rPr>
              <a:t>When disasters happen, regular communication systems often stop working, which makes it hard for rescue teams to coordinate. The first 72 hours after a disaster, called the "Golden 72 hours," are critical for saving lives, but without reliable communication systems, rescue efforts are hindered. Finding solutions to establish resilient communication networks capable of withstanding disasters is urgent to ensure timely responses and save lives during emergencies.</a:t>
            </a:r>
          </a:p>
        </p:txBody>
      </p:sp>
      <p:sp>
        <p:nvSpPr>
          <p:cNvPr id="7" name="TextBox 7">
            <a:extLst>
              <a:ext uri="{FF2B5EF4-FFF2-40B4-BE49-F238E27FC236}">
                <a16:creationId xmlns:a16="http://schemas.microsoft.com/office/drawing/2014/main" id="{D5B872BB-82B5-01E7-1584-466B08D1F4F2}"/>
              </a:ext>
            </a:extLst>
          </p:cNvPr>
          <p:cNvSpPr txBox="1"/>
          <p:nvPr/>
        </p:nvSpPr>
        <p:spPr>
          <a:xfrm>
            <a:off x="1043940" y="1711693"/>
            <a:ext cx="9144000"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Disaster Management</a:t>
            </a:r>
          </a:p>
        </p:txBody>
      </p:sp>
      <p:sp>
        <p:nvSpPr>
          <p:cNvPr id="8" name="Freeform 8">
            <a:extLst>
              <a:ext uri="{FF2B5EF4-FFF2-40B4-BE49-F238E27FC236}">
                <a16:creationId xmlns:a16="http://schemas.microsoft.com/office/drawing/2014/main" id="{04DDE345-A03C-69B9-3159-789FFE9FF5BA}"/>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04C1D397-537C-0B4D-7F83-10FBF59AD379}"/>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2F1B9EEB-34A7-D49B-44C0-FE405546A1C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135F17E3-7BE2-E44E-D64D-CA0E7153985F}"/>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9D1AD69A-C4CE-7A22-0DE0-9AC4CB427D7E}"/>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Tree>
    <p:extLst>
      <p:ext uri="{BB962C8B-B14F-4D97-AF65-F5344CB8AC3E}">
        <p14:creationId xmlns:p14="http://schemas.microsoft.com/office/powerpoint/2010/main" val="2586376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7912E2-A7F5-FE63-7620-D2613AAE0DC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BD7851B-841C-16CF-911D-0BF98ADC939E}"/>
              </a:ext>
            </a:extLst>
          </p:cNvPr>
          <p:cNvGrpSpPr/>
          <p:nvPr/>
        </p:nvGrpSpPr>
        <p:grpSpPr>
          <a:xfrm>
            <a:off x="0" y="1"/>
            <a:ext cx="18288000" cy="4255741"/>
            <a:chOff x="0" y="0"/>
            <a:chExt cx="4816593" cy="1196899"/>
          </a:xfrm>
        </p:grpSpPr>
        <p:sp>
          <p:nvSpPr>
            <p:cNvPr id="3" name="Freeform 3">
              <a:extLst>
                <a:ext uri="{FF2B5EF4-FFF2-40B4-BE49-F238E27FC236}">
                  <a16:creationId xmlns:a16="http://schemas.microsoft.com/office/drawing/2014/main" id="{40C29721-86AA-27B3-E0EE-9C080B60F4C6}"/>
                </a:ext>
              </a:extLst>
            </p:cNvPr>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sp>
        <p:sp>
          <p:nvSpPr>
            <p:cNvPr id="4" name="TextBox 4">
              <a:extLst>
                <a:ext uri="{FF2B5EF4-FFF2-40B4-BE49-F238E27FC236}">
                  <a16:creationId xmlns:a16="http://schemas.microsoft.com/office/drawing/2014/main" id="{5464F9EC-A657-DB5A-D3CD-6D6CF0614B92}"/>
                </a:ext>
              </a:extLst>
            </p:cNvPr>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a:extLst>
              <a:ext uri="{FF2B5EF4-FFF2-40B4-BE49-F238E27FC236}">
                <a16:creationId xmlns:a16="http://schemas.microsoft.com/office/drawing/2014/main" id="{98AB6B3C-8F0D-1D8C-20CC-20F88E90A9A6}"/>
              </a:ext>
            </a:extLst>
          </p:cNvPr>
          <p:cNvSpPr txBox="1"/>
          <p:nvPr/>
        </p:nvSpPr>
        <p:spPr>
          <a:xfrm>
            <a:off x="762000" y="4864778"/>
            <a:ext cx="16421100" cy="2224583"/>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In June 2013, a multi-day cloudburst centered on the North Indian state of Uttarakhand caused devastating floods and landslides in the country's worst natural disaster since the 2004 tsunami. Though some parts of Himachal Pradesh, Haryana, Delhi and Uttar Pradesh in India, some regions of Western Nepal, and some parts of Western Tibet also experienced heavy rainfall, over 95% of the casualties occurred in Uttarakhand. As of 16 July 2013, according to figures provided by the Uttarakhand government, more than 5,700 people were "presumed dead" </a:t>
            </a:r>
          </a:p>
        </p:txBody>
      </p:sp>
      <p:sp>
        <p:nvSpPr>
          <p:cNvPr id="7" name="TextBox 7">
            <a:extLst>
              <a:ext uri="{FF2B5EF4-FFF2-40B4-BE49-F238E27FC236}">
                <a16:creationId xmlns:a16="http://schemas.microsoft.com/office/drawing/2014/main" id="{D87E08B3-809A-B66A-1679-122DD03D14DE}"/>
              </a:ext>
            </a:extLst>
          </p:cNvPr>
          <p:cNvSpPr txBox="1"/>
          <p:nvPr/>
        </p:nvSpPr>
        <p:spPr>
          <a:xfrm>
            <a:off x="1069337" y="970890"/>
            <a:ext cx="10877247" cy="2535181"/>
          </a:xfrm>
          <a:prstGeom prst="rect">
            <a:avLst/>
          </a:prstGeom>
        </p:spPr>
        <p:txBody>
          <a:bodyPr wrap="square" lIns="0" tIns="0" rIns="0" bIns="0" rtlCol="0" anchor="t">
            <a:spAutoFit/>
          </a:bodyPr>
          <a:lstStyle/>
          <a:p>
            <a:pPr>
              <a:lnSpc>
                <a:spcPts val="6719"/>
              </a:lnSpc>
            </a:pPr>
            <a:r>
              <a:rPr lang="en-US" sz="4400" dirty="0">
                <a:solidFill>
                  <a:srgbClr val="FFFFFF"/>
                </a:solidFill>
                <a:latin typeface="Poppins Bold"/>
              </a:rPr>
              <a:t>Communication System Failures: Catastrophes Caused by Breakdowns in Communication</a:t>
            </a:r>
          </a:p>
        </p:txBody>
      </p:sp>
      <p:sp>
        <p:nvSpPr>
          <p:cNvPr id="8" name="Freeform 8">
            <a:extLst>
              <a:ext uri="{FF2B5EF4-FFF2-40B4-BE49-F238E27FC236}">
                <a16:creationId xmlns:a16="http://schemas.microsoft.com/office/drawing/2014/main" id="{559C3C61-E500-C56F-0382-1BB9E89F4F9D}"/>
              </a:ext>
            </a:extLst>
          </p:cNvPr>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a:extLst>
              <a:ext uri="{FF2B5EF4-FFF2-40B4-BE49-F238E27FC236}">
                <a16:creationId xmlns:a16="http://schemas.microsoft.com/office/drawing/2014/main" id="{B4997DB9-45B1-D9B7-26FE-D6C2F9967FD3}"/>
              </a:ext>
            </a:extLst>
          </p:cNvPr>
          <p:cNvGrpSpPr/>
          <p:nvPr/>
        </p:nvGrpSpPr>
        <p:grpSpPr>
          <a:xfrm>
            <a:off x="0" y="3981296"/>
            <a:ext cx="6212838" cy="288733"/>
            <a:chOff x="0" y="0"/>
            <a:chExt cx="1636303" cy="76045"/>
          </a:xfrm>
        </p:grpSpPr>
        <p:sp>
          <p:nvSpPr>
            <p:cNvPr id="10" name="Freeform 10">
              <a:extLst>
                <a:ext uri="{FF2B5EF4-FFF2-40B4-BE49-F238E27FC236}">
                  <a16:creationId xmlns:a16="http://schemas.microsoft.com/office/drawing/2014/main" id="{03F6CDC4-9545-0C7C-93E1-07A3E8E47DBD}"/>
                </a:ext>
              </a:extLst>
            </p:cNvPr>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sp>
        <p:sp>
          <p:nvSpPr>
            <p:cNvPr id="11" name="TextBox 11">
              <a:extLst>
                <a:ext uri="{FF2B5EF4-FFF2-40B4-BE49-F238E27FC236}">
                  <a16:creationId xmlns:a16="http://schemas.microsoft.com/office/drawing/2014/main" id="{F342D8E7-CEB2-F351-1E0C-CCCA1B8DC5DE}"/>
                </a:ext>
              </a:extLst>
            </p:cNvPr>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13" name="AutoShape 13">
            <a:extLst>
              <a:ext uri="{FF2B5EF4-FFF2-40B4-BE49-F238E27FC236}">
                <a16:creationId xmlns:a16="http://schemas.microsoft.com/office/drawing/2014/main" id="{564DE707-ADDC-62A9-3D45-2220AE1A2B51}"/>
              </a:ext>
            </a:extLst>
          </p:cNvPr>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5" name="TextBox 6">
            <a:extLst>
              <a:ext uri="{FF2B5EF4-FFF2-40B4-BE49-F238E27FC236}">
                <a16:creationId xmlns:a16="http://schemas.microsoft.com/office/drawing/2014/main" id="{73A9E726-2ADF-FA46-2BA0-D4A2B24EA16E}"/>
              </a:ext>
            </a:extLst>
          </p:cNvPr>
          <p:cNvSpPr txBox="1"/>
          <p:nvPr/>
        </p:nvSpPr>
        <p:spPr>
          <a:xfrm>
            <a:off x="792480" y="7505246"/>
            <a:ext cx="16421100" cy="736997"/>
          </a:xfrm>
          <a:prstGeom prst="rect">
            <a:avLst/>
          </a:prstGeom>
        </p:spPr>
        <p:txBody>
          <a:bodyPr wrap="square" lIns="0" tIns="0" rIns="0" bIns="0" rtlCol="0" anchor="t">
            <a:spAutoFit/>
          </a:bodyPr>
          <a:lstStyle/>
          <a:p>
            <a:pPr marL="342900" indent="-342900">
              <a:lnSpc>
                <a:spcPts val="2880"/>
              </a:lnSpc>
              <a:buFont typeface="Arial" panose="020B0604020202020204" pitchFamily="34" charset="0"/>
              <a:buChar char="•"/>
            </a:pPr>
            <a:r>
              <a:rPr lang="en-US" sz="2400" dirty="0">
                <a:solidFill>
                  <a:srgbClr val="545454"/>
                </a:solidFill>
                <a:latin typeface="Poppins"/>
              </a:rPr>
              <a:t>The Kerala floods of 2018 were one of the worst floods to hit the Indian state in nearly a century. The floods resulted in the loss of over 400 lives, with many others reported missing.</a:t>
            </a:r>
          </a:p>
        </p:txBody>
      </p:sp>
      <p:sp>
        <p:nvSpPr>
          <p:cNvPr id="12" name="TextBox 6">
            <a:extLst>
              <a:ext uri="{FF2B5EF4-FFF2-40B4-BE49-F238E27FC236}">
                <a16:creationId xmlns:a16="http://schemas.microsoft.com/office/drawing/2014/main" id="{6864EEC3-34DA-58CC-D82E-1475D5442411}"/>
              </a:ext>
            </a:extLst>
          </p:cNvPr>
          <p:cNvSpPr txBox="1"/>
          <p:nvPr/>
        </p:nvSpPr>
        <p:spPr>
          <a:xfrm>
            <a:off x="933448" y="8798911"/>
            <a:ext cx="16421100" cy="736997"/>
          </a:xfrm>
          <a:prstGeom prst="rect">
            <a:avLst/>
          </a:prstGeom>
        </p:spPr>
        <p:txBody>
          <a:bodyPr wrap="square" lIns="0" tIns="0" rIns="0" bIns="0" rtlCol="0" anchor="t">
            <a:spAutoFit/>
          </a:bodyPr>
          <a:lstStyle/>
          <a:p>
            <a:pPr>
              <a:lnSpc>
                <a:spcPts val="2880"/>
              </a:lnSpc>
            </a:pPr>
            <a:r>
              <a:rPr lang="en-US" sz="2400" b="1" dirty="0">
                <a:solidFill>
                  <a:srgbClr val="3DCAB1"/>
                </a:solidFill>
                <a:latin typeface="Poppins"/>
              </a:rPr>
              <a:t>MANET emerges as a promising solution to the communication challenges encountered in disaster scenarios even in areas where traditional communication infrastructure is compromised or unavailable.</a:t>
            </a:r>
          </a:p>
        </p:txBody>
      </p:sp>
    </p:spTree>
    <p:extLst>
      <p:ext uri="{BB962C8B-B14F-4D97-AF65-F5344CB8AC3E}">
        <p14:creationId xmlns:p14="http://schemas.microsoft.com/office/powerpoint/2010/main" val="2612182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6" name="TextBox 6"/>
          <p:cNvSpPr txBox="1"/>
          <p:nvPr/>
        </p:nvSpPr>
        <p:spPr>
          <a:xfrm>
            <a:off x="1712082" y="1545749"/>
            <a:ext cx="6746118"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Literature Review</a:t>
            </a:r>
          </a:p>
        </p:txBody>
      </p:sp>
      <p:sp>
        <p:nvSpPr>
          <p:cNvPr id="7" name="TextBox 7"/>
          <p:cNvSpPr txBox="1"/>
          <p:nvPr/>
        </p:nvSpPr>
        <p:spPr>
          <a:xfrm>
            <a:off x="1712082" y="2796460"/>
            <a:ext cx="4643986" cy="1442085"/>
          </a:xfrm>
          <a:prstGeom prst="rect">
            <a:avLst/>
          </a:prstGeom>
        </p:spPr>
        <p:txBody>
          <a:bodyPr lIns="0" tIns="0" rIns="0" bIns="0" rtlCol="0" anchor="t">
            <a:spAutoFit/>
          </a:bodyPr>
          <a:lstStyle/>
          <a:p>
            <a:pPr>
              <a:lnSpc>
                <a:spcPts val="2880"/>
              </a:lnSpc>
            </a:pPr>
            <a:r>
              <a:rPr lang="en-US" sz="1800">
                <a:solidFill>
                  <a:srgbClr val="D9D9D9"/>
                </a:solidFill>
                <a:latin typeface="Poppins"/>
              </a:rPr>
              <a:t>Presentations are communication tools that can be used as lectures, speeches, reports, and more. It all depends on the purpose of your presentation.</a:t>
            </a:r>
          </a:p>
        </p:txBody>
      </p:sp>
      <p:sp>
        <p:nvSpPr>
          <p:cNvPr id="8" name="AutoShape 8"/>
          <p:cNvSpPr/>
          <p:nvPr/>
        </p:nvSpPr>
        <p:spPr>
          <a:xfrm>
            <a:off x="1028700" y="601417"/>
            <a:ext cx="16230600" cy="0"/>
          </a:xfrm>
          <a:prstGeom prst="line">
            <a:avLst/>
          </a:prstGeom>
          <a:ln w="19050" cap="flat">
            <a:solidFill>
              <a:srgbClr val="D9D9D9"/>
            </a:solidFill>
            <a:prstDash val="solid"/>
            <a:headEnd type="none" w="sm" len="sm"/>
            <a:tailEnd type="none" w="sm" len="sm"/>
          </a:ln>
        </p:spPr>
      </p:sp>
      <p:sp>
        <p:nvSpPr>
          <p:cNvPr id="9" name="Freeform 9"/>
          <p:cNvSpPr/>
          <p:nvPr/>
        </p:nvSpPr>
        <p:spPr>
          <a:xfrm>
            <a:off x="-2312988" y="5675340"/>
            <a:ext cx="9005307" cy="6565688"/>
          </a:xfrm>
          <a:custGeom>
            <a:avLst/>
            <a:gdLst/>
            <a:ahLst/>
            <a:cxnLst/>
            <a:rect l="l" t="t" r="r" b="b"/>
            <a:pathLst>
              <a:path w="9005307" h="6565688">
                <a:moveTo>
                  <a:pt x="0" y="0"/>
                </a:moveTo>
                <a:lnTo>
                  <a:pt x="9005308" y="0"/>
                </a:lnTo>
                <a:lnTo>
                  <a:pt x="9005308" y="6565688"/>
                </a:lnTo>
                <a:lnTo>
                  <a:pt x="0" y="656568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rot="-5400000">
            <a:off x="-1974906" y="1974906"/>
            <a:ext cx="4238545" cy="288733"/>
            <a:chOff x="0" y="0"/>
            <a:chExt cx="1116325" cy="76045"/>
          </a:xfrm>
        </p:grpSpPr>
        <p:sp>
          <p:nvSpPr>
            <p:cNvPr id="11" name="Freeform 11"/>
            <p:cNvSpPr/>
            <p:nvPr/>
          </p:nvSpPr>
          <p:spPr>
            <a:xfrm>
              <a:off x="0" y="0"/>
              <a:ext cx="1116324" cy="76045"/>
            </a:xfrm>
            <a:custGeom>
              <a:avLst/>
              <a:gdLst/>
              <a:ahLst/>
              <a:cxnLst/>
              <a:rect l="l" t="t" r="r" b="b"/>
              <a:pathLst>
                <a:path w="1116324" h="76045">
                  <a:moveTo>
                    <a:pt x="0" y="0"/>
                  </a:moveTo>
                  <a:lnTo>
                    <a:pt x="1116324" y="0"/>
                  </a:lnTo>
                  <a:lnTo>
                    <a:pt x="1116324" y="76045"/>
                  </a:lnTo>
                  <a:lnTo>
                    <a:pt x="0" y="76045"/>
                  </a:lnTo>
                  <a:close/>
                </a:path>
              </a:pathLst>
            </a:custGeom>
            <a:solidFill>
              <a:srgbClr val="3DCAB1"/>
            </a:solidFill>
          </p:spPr>
        </p:sp>
        <p:sp>
          <p:nvSpPr>
            <p:cNvPr id="12" name="TextBox 12"/>
            <p:cNvSpPr txBox="1"/>
            <p:nvPr/>
          </p:nvSpPr>
          <p:spPr>
            <a:xfrm>
              <a:off x="0" y="-38100"/>
              <a:ext cx="1116325" cy="114145"/>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25"/>
          <p:cNvSpPr/>
          <p:nvPr/>
        </p:nvSpPr>
        <p:spPr>
          <a:xfrm>
            <a:off x="-1771027" y="513588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sp>
      <p:grpSp>
        <p:nvGrpSpPr>
          <p:cNvPr id="3" name="Group 3"/>
          <p:cNvGrpSpPr/>
          <p:nvPr/>
        </p:nvGrpSpPr>
        <p:grpSpPr>
          <a:xfrm>
            <a:off x="7401128" y="0"/>
            <a:ext cx="5443436" cy="5143500"/>
            <a:chOff x="0" y="0"/>
            <a:chExt cx="1290296" cy="1219200"/>
          </a:xfrm>
        </p:grpSpPr>
        <p:sp>
          <p:nvSpPr>
            <p:cNvPr id="4" name="Freeform 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5" name="TextBox 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8068329" y="985175"/>
            <a:ext cx="2687208" cy="424815"/>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Decentralization</a:t>
            </a:r>
          </a:p>
        </p:txBody>
      </p:sp>
      <p:sp>
        <p:nvSpPr>
          <p:cNvPr id="7" name="TextBox 7"/>
          <p:cNvSpPr txBox="1"/>
          <p:nvPr/>
        </p:nvSpPr>
        <p:spPr>
          <a:xfrm>
            <a:off x="8068328" y="1586593"/>
            <a:ext cx="4109035" cy="2946832"/>
          </a:xfrm>
          <a:prstGeom prst="rect">
            <a:avLst/>
          </a:prstGeom>
        </p:spPr>
        <p:txBody>
          <a:bodyPr lIns="0" tIns="0" rIns="0" bIns="0" rtlCol="0" anchor="t">
            <a:spAutoFit/>
          </a:bodyPr>
          <a:lstStyle/>
          <a:p>
            <a:pPr>
              <a:lnSpc>
                <a:spcPts val="2880"/>
              </a:lnSpc>
            </a:pPr>
            <a:r>
              <a:rPr lang="en-US" sz="1800" dirty="0">
                <a:solidFill>
                  <a:srgbClr val="D9D9D9"/>
                </a:solidFill>
                <a:latin typeface="Poppins"/>
              </a:rPr>
              <a:t>This decentralized architecture enhances network robustness and resilience, as there is no single point of failure, making MANETs particularly suitable for dynamic and challenging environments such as emergency response situations and military operations.</a:t>
            </a:r>
          </a:p>
        </p:txBody>
      </p:sp>
      <p:grpSp>
        <p:nvGrpSpPr>
          <p:cNvPr id="8" name="Group 8"/>
          <p:cNvGrpSpPr/>
          <p:nvPr/>
        </p:nvGrpSpPr>
        <p:grpSpPr>
          <a:xfrm>
            <a:off x="12844564" y="0"/>
            <a:ext cx="5443436" cy="5143500"/>
            <a:chOff x="0" y="0"/>
            <a:chExt cx="1290296" cy="1219200"/>
          </a:xfrm>
        </p:grpSpPr>
        <p:sp>
          <p:nvSpPr>
            <p:cNvPr id="9" name="Freeform 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0" name="TextBox 1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3511764" y="985175"/>
            <a:ext cx="3176035"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Dynamic topology</a:t>
            </a:r>
          </a:p>
        </p:txBody>
      </p:sp>
      <p:sp>
        <p:nvSpPr>
          <p:cNvPr id="12" name="TextBox 12"/>
          <p:cNvSpPr txBox="1"/>
          <p:nvPr/>
        </p:nvSpPr>
        <p:spPr>
          <a:xfrm>
            <a:off x="13511765" y="1563715"/>
            <a:ext cx="4109035" cy="1831142"/>
          </a:xfrm>
          <a:prstGeom prst="rect">
            <a:avLst/>
          </a:prstGeom>
        </p:spPr>
        <p:txBody>
          <a:bodyPr lIns="0" tIns="0" rIns="0" bIns="0" rtlCol="0" anchor="t">
            <a:spAutoFit/>
          </a:bodyPr>
          <a:lstStyle/>
          <a:p>
            <a:pPr>
              <a:lnSpc>
                <a:spcPts val="2880"/>
              </a:lnSpc>
            </a:pPr>
            <a:r>
              <a:rPr lang="en-US" sz="1800" dirty="0">
                <a:solidFill>
                  <a:srgbClr val="FFFFFF"/>
                </a:solidFill>
                <a:latin typeface="Poppins"/>
              </a:rPr>
              <a:t>The network topology in MANETs can change rapidly as devices move, join, or leave the network, requiring adaptive routing protocols.</a:t>
            </a:r>
          </a:p>
        </p:txBody>
      </p:sp>
      <p:grpSp>
        <p:nvGrpSpPr>
          <p:cNvPr id="13" name="Group 13"/>
          <p:cNvGrpSpPr/>
          <p:nvPr/>
        </p:nvGrpSpPr>
        <p:grpSpPr>
          <a:xfrm>
            <a:off x="7401128" y="5143500"/>
            <a:ext cx="5443436" cy="5143500"/>
            <a:chOff x="0" y="0"/>
            <a:chExt cx="1290296" cy="1219200"/>
          </a:xfrm>
        </p:grpSpPr>
        <p:sp>
          <p:nvSpPr>
            <p:cNvPr id="14" name="Freeform 14"/>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3DCAB1"/>
            </a:solidFill>
          </p:spPr>
        </p:sp>
        <p:sp>
          <p:nvSpPr>
            <p:cNvPr id="15" name="TextBox 15"/>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8068328" y="6128675"/>
            <a:ext cx="2904471"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Self-configuration</a:t>
            </a:r>
          </a:p>
        </p:txBody>
      </p:sp>
      <p:sp>
        <p:nvSpPr>
          <p:cNvPr id="17" name="TextBox 17"/>
          <p:cNvSpPr txBox="1"/>
          <p:nvPr/>
        </p:nvSpPr>
        <p:spPr>
          <a:xfrm>
            <a:off x="8068329" y="6707215"/>
            <a:ext cx="4109035" cy="1459246"/>
          </a:xfrm>
          <a:prstGeom prst="rect">
            <a:avLst/>
          </a:prstGeom>
        </p:spPr>
        <p:txBody>
          <a:bodyPr lIns="0" tIns="0" rIns="0" bIns="0" rtlCol="0" anchor="t">
            <a:spAutoFit/>
          </a:bodyPr>
          <a:lstStyle/>
          <a:p>
            <a:pPr>
              <a:lnSpc>
                <a:spcPts val="2880"/>
              </a:lnSpc>
            </a:pPr>
            <a:r>
              <a:rPr lang="en-US" sz="1800" dirty="0">
                <a:solidFill>
                  <a:srgbClr val="FFFFFF"/>
                </a:solidFill>
                <a:latin typeface="Poppins"/>
              </a:rPr>
              <a:t>Devices in MANETs autonomously configure themselves to establish and maintain network connectivity without manual intervention</a:t>
            </a:r>
          </a:p>
        </p:txBody>
      </p:sp>
      <p:grpSp>
        <p:nvGrpSpPr>
          <p:cNvPr id="18" name="Group 18"/>
          <p:cNvGrpSpPr/>
          <p:nvPr/>
        </p:nvGrpSpPr>
        <p:grpSpPr>
          <a:xfrm>
            <a:off x="12844564" y="5143500"/>
            <a:ext cx="5443436" cy="5143500"/>
            <a:chOff x="0" y="0"/>
            <a:chExt cx="1290296" cy="1219200"/>
          </a:xfrm>
        </p:grpSpPr>
        <p:sp>
          <p:nvSpPr>
            <p:cNvPr id="19" name="Freeform 1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sp>
        <p:sp>
          <p:nvSpPr>
            <p:cNvPr id="20" name="TextBox 2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13511765" y="6128675"/>
            <a:ext cx="3176034" cy="413190"/>
          </a:xfrm>
          <a:prstGeom prst="rect">
            <a:avLst/>
          </a:prstGeom>
        </p:spPr>
        <p:txBody>
          <a:bodyPr wrap="square" lIns="0" tIns="0" rIns="0" bIns="0" rtlCol="0" anchor="t">
            <a:spAutoFit/>
          </a:bodyPr>
          <a:lstStyle/>
          <a:p>
            <a:pPr>
              <a:lnSpc>
                <a:spcPts val="3360"/>
              </a:lnSpc>
            </a:pPr>
            <a:r>
              <a:rPr lang="en-US" sz="2400" dirty="0">
                <a:solidFill>
                  <a:srgbClr val="FFFFFF"/>
                </a:solidFill>
                <a:latin typeface="Poppins Bold"/>
              </a:rPr>
              <a:t>Ad hoc connectivity</a:t>
            </a:r>
          </a:p>
        </p:txBody>
      </p:sp>
      <p:sp>
        <p:nvSpPr>
          <p:cNvPr id="22" name="TextBox 22"/>
          <p:cNvSpPr txBox="1"/>
          <p:nvPr/>
        </p:nvSpPr>
        <p:spPr>
          <a:xfrm>
            <a:off x="13511765" y="6707215"/>
            <a:ext cx="4109035" cy="2203039"/>
          </a:xfrm>
          <a:prstGeom prst="rect">
            <a:avLst/>
          </a:prstGeom>
        </p:spPr>
        <p:txBody>
          <a:bodyPr lIns="0" tIns="0" rIns="0" bIns="0" rtlCol="0" anchor="t">
            <a:spAutoFit/>
          </a:bodyPr>
          <a:lstStyle/>
          <a:p>
            <a:pPr>
              <a:lnSpc>
                <a:spcPts val="2880"/>
              </a:lnSpc>
            </a:pPr>
            <a:r>
              <a:rPr lang="en-US" sz="1800" dirty="0">
                <a:solidFill>
                  <a:srgbClr val="D9D9D9"/>
                </a:solidFill>
                <a:latin typeface="Poppins"/>
              </a:rPr>
              <a:t>MANETs support spontaneous and temporary connections between devices, facilitating flexible and on-demand communication without requiring pre-existing infrastructure or configuration.</a:t>
            </a:r>
          </a:p>
        </p:txBody>
      </p:sp>
      <p:sp>
        <p:nvSpPr>
          <p:cNvPr id="26" name="TextBox 7">
            <a:extLst>
              <a:ext uri="{FF2B5EF4-FFF2-40B4-BE49-F238E27FC236}">
                <a16:creationId xmlns:a16="http://schemas.microsoft.com/office/drawing/2014/main" id="{BA0F4DE0-A848-3C86-C640-9FA3465F435A}"/>
              </a:ext>
            </a:extLst>
          </p:cNvPr>
          <p:cNvSpPr txBox="1"/>
          <p:nvPr/>
        </p:nvSpPr>
        <p:spPr>
          <a:xfrm>
            <a:off x="1028700" y="1563715"/>
            <a:ext cx="5655700" cy="802399"/>
          </a:xfrm>
          <a:prstGeom prst="rect">
            <a:avLst/>
          </a:prstGeom>
        </p:spPr>
        <p:txBody>
          <a:bodyPr wrap="square" lIns="0" tIns="0" rIns="0" bIns="0" rtlCol="0" anchor="t">
            <a:spAutoFit/>
          </a:bodyPr>
          <a:lstStyle/>
          <a:p>
            <a:pPr>
              <a:lnSpc>
                <a:spcPts val="6719"/>
              </a:lnSpc>
            </a:pPr>
            <a:r>
              <a:rPr lang="en-US" sz="4400" dirty="0">
                <a:solidFill>
                  <a:srgbClr val="3DCAB1"/>
                </a:solidFill>
                <a:latin typeface="Poppins Bold"/>
              </a:rPr>
              <a:t>What are MANETs ?</a:t>
            </a:r>
          </a:p>
        </p:txBody>
      </p:sp>
      <p:sp>
        <p:nvSpPr>
          <p:cNvPr id="27" name="TextBox 7">
            <a:extLst>
              <a:ext uri="{FF2B5EF4-FFF2-40B4-BE49-F238E27FC236}">
                <a16:creationId xmlns:a16="http://schemas.microsoft.com/office/drawing/2014/main" id="{681C46FF-DA48-2A97-69CA-B7679A00C321}"/>
              </a:ext>
            </a:extLst>
          </p:cNvPr>
          <p:cNvSpPr txBox="1"/>
          <p:nvPr/>
        </p:nvSpPr>
        <p:spPr>
          <a:xfrm>
            <a:off x="1059180" y="2789644"/>
            <a:ext cx="5655700" cy="3340273"/>
          </a:xfrm>
          <a:prstGeom prst="rect">
            <a:avLst/>
          </a:prstGeom>
        </p:spPr>
        <p:txBody>
          <a:bodyPr wrap="square" lIns="0" tIns="0" rIns="0" bIns="0" rtlCol="0" anchor="t">
            <a:spAutoFit/>
          </a:bodyPr>
          <a:lstStyle/>
          <a:p>
            <a:pPr>
              <a:lnSpc>
                <a:spcPts val="2880"/>
              </a:lnSpc>
            </a:pPr>
            <a:r>
              <a:rPr lang="en-US" sz="2400" dirty="0">
                <a:solidFill>
                  <a:srgbClr val="071C42"/>
                </a:solidFill>
                <a:latin typeface="Poppins"/>
              </a:rPr>
              <a:t>MANETs are decentralized networks where devices connect directly, bypassing fixed infrastructure. They enable dynamic communication, vital in disaster scenarios or where traditional infrastructure fails. MANETs offer a promising solution for communication challenges in such situations.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716</TotalTime>
  <Words>1280</Words>
  <Application>Microsoft Office PowerPoint</Application>
  <PresentationFormat>Custom</PresentationFormat>
  <Paragraphs>104</Paragraphs>
  <Slides>19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Poppins Bold</vt:lpstr>
      <vt:lpstr>Calibri</vt:lpstr>
      <vt:lpstr>Courier New</vt:lpstr>
      <vt:lpstr>Arial</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Pitch Deck</dc:title>
  <cp:lastModifiedBy>anuvind mp</cp:lastModifiedBy>
  <cp:revision>13</cp:revision>
  <dcterms:created xsi:type="dcterms:W3CDTF">2006-08-16T00:00:00Z</dcterms:created>
  <dcterms:modified xsi:type="dcterms:W3CDTF">2024-02-19T11:01:51Z</dcterms:modified>
  <dc:identifier>DAF9EQtG2QY</dc:identifier>
</cp:coreProperties>
</file>

<file path=docProps/thumbnail.jpeg>
</file>